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44" r:id="rId5"/>
    <p:sldId id="257" r:id="rId6"/>
    <p:sldId id="258" r:id="rId7"/>
    <p:sldId id="260" r:id="rId8"/>
    <p:sldId id="261" r:id="rId9"/>
    <p:sldId id="263" r:id="rId10"/>
    <p:sldId id="265" r:id="rId11"/>
    <p:sldId id="267" r:id="rId12"/>
    <p:sldId id="268" r:id="rId13"/>
    <p:sldId id="269" r:id="rId14"/>
    <p:sldId id="270" r:id="rId15"/>
    <p:sldId id="271" r:id="rId16"/>
    <p:sldId id="3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D07738-0DB0-40AA-A97C-635A42DF0066}" v="9" dt="2025-03-03T20:48:20.131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4068" autoAdjust="0"/>
  </p:normalViewPr>
  <p:slideViewPr>
    <p:cSldViewPr snapToGrid="0">
      <p:cViewPr varScale="1">
        <p:scale>
          <a:sx n="53" d="100"/>
          <a:sy n="53" d="100"/>
        </p:scale>
        <p:origin x="1795" y="269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749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ryn Burkhart" userId="e2efb5647bb553ef" providerId="LiveId" clId="{BDD07738-0DB0-40AA-A97C-635A42DF0066}"/>
    <pc:docChg chg="custSel modSld">
      <pc:chgData name="Kathryn Burkhart" userId="e2efb5647bb553ef" providerId="LiveId" clId="{BDD07738-0DB0-40AA-A97C-635A42DF0066}" dt="2025-03-03T21:05:48.997" v="576" actId="113"/>
      <pc:docMkLst>
        <pc:docMk/>
      </pc:docMkLst>
      <pc:sldChg chg="modNotesTx">
        <pc:chgData name="Kathryn Burkhart" userId="e2efb5647bb553ef" providerId="LiveId" clId="{BDD07738-0DB0-40AA-A97C-635A42DF0066}" dt="2025-03-03T20:14:51.117" v="67" actId="113"/>
        <pc:sldMkLst>
          <pc:docMk/>
          <pc:sldMk cId="2003919408" sldId="257"/>
        </pc:sldMkLst>
      </pc:sldChg>
      <pc:sldChg chg="modNotesTx">
        <pc:chgData name="Kathryn Burkhart" userId="e2efb5647bb553ef" providerId="LiveId" clId="{BDD07738-0DB0-40AA-A97C-635A42DF0066}" dt="2025-03-03T20:17:12.906" v="109" actId="20577"/>
        <pc:sldMkLst>
          <pc:docMk/>
          <pc:sldMk cId="1503126164" sldId="258"/>
        </pc:sldMkLst>
      </pc:sldChg>
      <pc:sldChg chg="modSp mod modNotesTx">
        <pc:chgData name="Kathryn Burkhart" userId="e2efb5647bb553ef" providerId="LiveId" clId="{BDD07738-0DB0-40AA-A97C-635A42DF0066}" dt="2025-03-03T20:24:03.199" v="148" actId="113"/>
        <pc:sldMkLst>
          <pc:docMk/>
          <pc:sldMk cId="596869037" sldId="260"/>
        </pc:sldMkLst>
        <pc:spChg chg="mod">
          <ac:chgData name="Kathryn Burkhart" userId="e2efb5647bb553ef" providerId="LiveId" clId="{BDD07738-0DB0-40AA-A97C-635A42DF0066}" dt="2025-03-03T20:17:53.779" v="110" actId="20577"/>
          <ac:spMkLst>
            <pc:docMk/>
            <pc:sldMk cId="596869037" sldId="260"/>
            <ac:spMk id="2" creationId="{BA87A343-62B7-A808-FD73-ECA33414F947}"/>
          </ac:spMkLst>
        </pc:spChg>
      </pc:sldChg>
      <pc:sldChg chg="modNotesTx">
        <pc:chgData name="Kathryn Burkhart" userId="e2efb5647bb553ef" providerId="LiveId" clId="{BDD07738-0DB0-40AA-A97C-635A42DF0066}" dt="2025-03-03T20:34:24.407" v="414" actId="113"/>
        <pc:sldMkLst>
          <pc:docMk/>
          <pc:sldMk cId="1371558973" sldId="261"/>
        </pc:sldMkLst>
      </pc:sldChg>
      <pc:sldChg chg="modNotesTx">
        <pc:chgData name="Kathryn Burkhart" userId="e2efb5647bb553ef" providerId="LiveId" clId="{BDD07738-0DB0-40AA-A97C-635A42DF0066}" dt="2025-03-03T20:39:09.486" v="447" actId="20577"/>
        <pc:sldMkLst>
          <pc:docMk/>
          <pc:sldMk cId="2745633886" sldId="263"/>
        </pc:sldMkLst>
      </pc:sldChg>
      <pc:sldChg chg="modNotesTx">
        <pc:chgData name="Kathryn Burkhart" userId="e2efb5647bb553ef" providerId="LiveId" clId="{BDD07738-0DB0-40AA-A97C-635A42DF0066}" dt="2025-03-03T20:44:59.512" v="470" actId="20577"/>
        <pc:sldMkLst>
          <pc:docMk/>
          <pc:sldMk cId="2933341970" sldId="265"/>
        </pc:sldMkLst>
      </pc:sldChg>
      <pc:sldChg chg="modNotesTx">
        <pc:chgData name="Kathryn Burkhart" userId="e2efb5647bb553ef" providerId="LiveId" clId="{BDD07738-0DB0-40AA-A97C-635A42DF0066}" dt="2025-03-03T20:49:24.987" v="491" actId="113"/>
        <pc:sldMkLst>
          <pc:docMk/>
          <pc:sldMk cId="3945763602" sldId="267"/>
        </pc:sldMkLst>
      </pc:sldChg>
      <pc:sldChg chg="modNotesTx">
        <pc:chgData name="Kathryn Burkhart" userId="e2efb5647bb553ef" providerId="LiveId" clId="{BDD07738-0DB0-40AA-A97C-635A42DF0066}" dt="2025-03-03T20:54:46.434" v="525" actId="20577"/>
        <pc:sldMkLst>
          <pc:docMk/>
          <pc:sldMk cId="1515157248" sldId="268"/>
        </pc:sldMkLst>
      </pc:sldChg>
      <pc:sldChg chg="modNotesTx">
        <pc:chgData name="Kathryn Burkhart" userId="e2efb5647bb553ef" providerId="LiveId" clId="{BDD07738-0DB0-40AA-A97C-635A42DF0066}" dt="2025-03-03T20:59:12.032" v="543" actId="113"/>
        <pc:sldMkLst>
          <pc:docMk/>
          <pc:sldMk cId="560688974" sldId="269"/>
        </pc:sldMkLst>
      </pc:sldChg>
      <pc:sldChg chg="modNotesTx">
        <pc:chgData name="Kathryn Burkhart" userId="e2efb5647bb553ef" providerId="LiveId" clId="{BDD07738-0DB0-40AA-A97C-635A42DF0066}" dt="2025-03-03T21:02:31.868" v="560" actId="20577"/>
        <pc:sldMkLst>
          <pc:docMk/>
          <pc:sldMk cId="750022779" sldId="270"/>
        </pc:sldMkLst>
      </pc:sldChg>
      <pc:sldChg chg="modNotesTx">
        <pc:chgData name="Kathryn Burkhart" userId="e2efb5647bb553ef" providerId="LiveId" clId="{BDD07738-0DB0-40AA-A97C-635A42DF0066}" dt="2025-03-03T21:05:48.997" v="576" actId="113"/>
        <pc:sldMkLst>
          <pc:docMk/>
          <pc:sldMk cId="3127227300" sldId="271"/>
        </pc:sldMkLst>
      </pc:sldChg>
    </pc:docChg>
  </pc:docChgLst>
  <pc:docChgLst>
    <pc:chgData name="Kathryn Burkhart" userId="e2efb5647bb553ef" providerId="LiveId" clId="{D275B91B-C20D-426A-B20F-2687766874AA}"/>
    <pc:docChg chg="delSld">
      <pc:chgData name="Kathryn Burkhart" userId="e2efb5647bb553ef" providerId="LiveId" clId="{D275B91B-C20D-426A-B20F-2687766874AA}" dt="2025-03-02T19:03:15.176" v="3" actId="2696"/>
      <pc:docMkLst>
        <pc:docMk/>
      </pc:docMkLst>
      <pc:sldChg chg="del">
        <pc:chgData name="Kathryn Burkhart" userId="e2efb5647bb553ef" providerId="LiveId" clId="{D275B91B-C20D-426A-B20F-2687766874AA}" dt="2025-03-02T19:02:15.944" v="0" actId="2696"/>
        <pc:sldMkLst>
          <pc:docMk/>
          <pc:sldMk cId="1594039618" sldId="259"/>
        </pc:sldMkLst>
      </pc:sldChg>
      <pc:sldChg chg="del">
        <pc:chgData name="Kathryn Burkhart" userId="e2efb5647bb553ef" providerId="LiveId" clId="{D275B91B-C20D-426A-B20F-2687766874AA}" dt="2025-03-02T19:02:23.173" v="1" actId="2696"/>
        <pc:sldMkLst>
          <pc:docMk/>
          <pc:sldMk cId="4240024187" sldId="262"/>
        </pc:sldMkLst>
      </pc:sldChg>
      <pc:sldChg chg="del">
        <pc:chgData name="Kathryn Burkhart" userId="e2efb5647bb553ef" providerId="LiveId" clId="{D275B91B-C20D-426A-B20F-2687766874AA}" dt="2025-03-02T19:03:01.451" v="2" actId="2696"/>
        <pc:sldMkLst>
          <pc:docMk/>
          <pc:sldMk cId="3465411952" sldId="264"/>
        </pc:sldMkLst>
      </pc:sldChg>
      <pc:sldChg chg="del">
        <pc:chgData name="Kathryn Burkhart" userId="e2efb5647bb553ef" providerId="LiveId" clId="{D275B91B-C20D-426A-B20F-2687766874AA}" dt="2025-03-02T19:03:15.176" v="3" actId="2696"/>
        <pc:sldMkLst>
          <pc:docMk/>
          <pc:sldMk cId="990039286" sldId="266"/>
        </pc:sldMkLst>
      </pc:sldChg>
      <pc:sldMasterChg chg="delSldLayout">
        <pc:chgData name="Kathryn Burkhart" userId="e2efb5647bb553ef" providerId="LiveId" clId="{D275B91B-C20D-426A-B20F-2687766874AA}" dt="2025-03-02T19:02:15.944" v="0" actId="2696"/>
        <pc:sldMasterMkLst>
          <pc:docMk/>
          <pc:sldMasterMk cId="2464305198" sldId="2147483648"/>
        </pc:sldMasterMkLst>
        <pc:sldLayoutChg chg="del">
          <pc:chgData name="Kathryn Burkhart" userId="e2efb5647bb553ef" providerId="LiveId" clId="{D275B91B-C20D-426A-B20F-2687766874AA}" dt="2025-03-02T19:02:15.944" v="0" actId="2696"/>
          <pc:sldLayoutMkLst>
            <pc:docMk/>
            <pc:sldMasterMk cId="2464305198" sldId="2147483648"/>
            <pc:sldLayoutMk cId="108450866" sldId="2147483713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23113E-C7E4-44E2-932A-F7CFE981E692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C6DB364-22F3-4148-90BD-A30BD54F61C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0" i="0" baseline="0" dirty="0"/>
            <a:t>Seed set to 42 for reproducibility</a:t>
          </a:r>
          <a:endParaRPr lang="en-US" sz="1600" dirty="0"/>
        </a:p>
      </dgm:t>
    </dgm:pt>
    <dgm:pt modelId="{29391FBD-2BBE-4219-AE7B-B136B25F41A5}" type="parTrans" cxnId="{39C88C9C-2EB9-418B-9255-587E7EB6CE08}">
      <dgm:prSet/>
      <dgm:spPr/>
      <dgm:t>
        <a:bodyPr/>
        <a:lstStyle/>
        <a:p>
          <a:endParaRPr lang="en-US"/>
        </a:p>
      </dgm:t>
    </dgm:pt>
    <dgm:pt modelId="{25A02BBF-F850-493C-885E-DAE37745D1DD}" type="sibTrans" cxnId="{39C88C9C-2EB9-418B-9255-587E7EB6CE08}">
      <dgm:prSet/>
      <dgm:spPr/>
      <dgm:t>
        <a:bodyPr/>
        <a:lstStyle/>
        <a:p>
          <a:endParaRPr lang="en-US"/>
        </a:p>
      </dgm:t>
    </dgm:pt>
    <dgm:pt modelId="{0396A682-3446-4640-B261-58C5883BA8C0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0" i="0" baseline="0" dirty="0"/>
            <a:t>Defined transformation pipeline which:</a:t>
          </a:r>
          <a:endParaRPr lang="en-US" sz="1600" dirty="0"/>
        </a:p>
      </dgm:t>
    </dgm:pt>
    <dgm:pt modelId="{930FFC55-EDFD-4306-BB41-07673EF96F14}" type="parTrans" cxnId="{CF895E2F-9779-4D52-8EE0-B3316BB923C1}">
      <dgm:prSet/>
      <dgm:spPr/>
      <dgm:t>
        <a:bodyPr/>
        <a:lstStyle/>
        <a:p>
          <a:endParaRPr lang="en-US"/>
        </a:p>
      </dgm:t>
    </dgm:pt>
    <dgm:pt modelId="{CEE60E4D-8240-4913-B4BD-A672139EC3D7}" type="sibTrans" cxnId="{CF895E2F-9779-4D52-8EE0-B3316BB923C1}">
      <dgm:prSet/>
      <dgm:spPr/>
      <dgm:t>
        <a:bodyPr/>
        <a:lstStyle/>
        <a:p>
          <a:endParaRPr lang="en-US"/>
        </a:p>
      </dgm:t>
    </dgm:pt>
    <dgm:pt modelId="{0225E331-34B4-4E27-ABE6-01ED7FC96A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baseline="0" dirty="0"/>
            <a:t>Resize images to 128x128 pixels for uniformity</a:t>
          </a:r>
          <a:endParaRPr lang="en-US" sz="1400" dirty="0"/>
        </a:p>
      </dgm:t>
    </dgm:pt>
    <dgm:pt modelId="{A174391D-4326-404A-AE41-8965F212B7CB}" type="parTrans" cxnId="{43E09756-246B-41B2-8FB4-02F555C0BD14}">
      <dgm:prSet/>
      <dgm:spPr/>
      <dgm:t>
        <a:bodyPr/>
        <a:lstStyle/>
        <a:p>
          <a:endParaRPr lang="en-US"/>
        </a:p>
      </dgm:t>
    </dgm:pt>
    <dgm:pt modelId="{07B19B87-73CB-4B33-86F9-C48964579C0C}" type="sibTrans" cxnId="{43E09756-246B-41B2-8FB4-02F555C0BD14}">
      <dgm:prSet/>
      <dgm:spPr/>
      <dgm:t>
        <a:bodyPr/>
        <a:lstStyle/>
        <a:p>
          <a:endParaRPr lang="en-US"/>
        </a:p>
      </dgm:t>
    </dgm:pt>
    <dgm:pt modelId="{94621F5D-6879-474A-BE9D-2D1FF8C5B9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baseline="0" dirty="0"/>
            <a:t>Convert images to </a:t>
          </a:r>
          <a:r>
            <a:rPr lang="en-US" sz="1400" b="0" i="0" baseline="0" dirty="0" err="1"/>
            <a:t>PyTorch</a:t>
          </a:r>
          <a:r>
            <a:rPr lang="en-US" sz="1400" b="0" i="0" baseline="0" dirty="0"/>
            <a:t> tensors</a:t>
          </a:r>
          <a:endParaRPr lang="en-US" sz="1400" dirty="0"/>
        </a:p>
      </dgm:t>
    </dgm:pt>
    <dgm:pt modelId="{63F75426-C908-4E0A-97C0-E6D40822D16F}" type="parTrans" cxnId="{69BF46D8-ED42-4A43-9ABC-0D20982AE359}">
      <dgm:prSet/>
      <dgm:spPr/>
      <dgm:t>
        <a:bodyPr/>
        <a:lstStyle/>
        <a:p>
          <a:endParaRPr lang="en-US"/>
        </a:p>
      </dgm:t>
    </dgm:pt>
    <dgm:pt modelId="{603043E4-B35A-46D5-A670-88FE2EDB0B27}" type="sibTrans" cxnId="{69BF46D8-ED42-4A43-9ABC-0D20982AE359}">
      <dgm:prSet/>
      <dgm:spPr/>
      <dgm:t>
        <a:bodyPr/>
        <a:lstStyle/>
        <a:p>
          <a:endParaRPr lang="en-US"/>
        </a:p>
      </dgm:t>
    </dgm:pt>
    <dgm:pt modelId="{E871714F-90CD-403E-A620-0C5566397FB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baseline="0" dirty="0"/>
            <a:t>Normalize images using computed mean and standard deviation for stable training</a:t>
          </a:r>
          <a:endParaRPr lang="en-US" sz="1400" dirty="0"/>
        </a:p>
      </dgm:t>
    </dgm:pt>
    <dgm:pt modelId="{226FD4F0-90E2-4C7C-BEAF-F23EA0653B7D}" type="parTrans" cxnId="{016CC712-66D4-40AC-ABB7-5FCB5280BFE1}">
      <dgm:prSet/>
      <dgm:spPr/>
      <dgm:t>
        <a:bodyPr/>
        <a:lstStyle/>
        <a:p>
          <a:endParaRPr lang="en-US"/>
        </a:p>
      </dgm:t>
    </dgm:pt>
    <dgm:pt modelId="{6CA144C5-0BC4-45B1-9F56-B0B6DE678368}" type="sibTrans" cxnId="{016CC712-66D4-40AC-ABB7-5FCB5280BFE1}">
      <dgm:prSet/>
      <dgm:spPr/>
      <dgm:t>
        <a:bodyPr/>
        <a:lstStyle/>
        <a:p>
          <a:endParaRPr lang="en-US"/>
        </a:p>
      </dgm:t>
    </dgm:pt>
    <dgm:pt modelId="{3D054ACA-F995-45DE-98F7-C8A700B7361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0" i="0" baseline="0" dirty="0"/>
            <a:t>Load dataset using </a:t>
          </a:r>
          <a:r>
            <a:rPr lang="en-US" sz="1600" b="0" i="0" baseline="0" dirty="0" err="1"/>
            <a:t>ImageFolder</a:t>
          </a:r>
          <a:endParaRPr lang="en-US" sz="1600" dirty="0"/>
        </a:p>
      </dgm:t>
    </dgm:pt>
    <dgm:pt modelId="{1C5AEB47-6A39-4E19-B06D-81800916AB6A}" type="parTrans" cxnId="{D4A6ABB2-54F7-4D23-BE94-0C0D4682D19A}">
      <dgm:prSet/>
      <dgm:spPr/>
      <dgm:t>
        <a:bodyPr/>
        <a:lstStyle/>
        <a:p>
          <a:endParaRPr lang="en-US"/>
        </a:p>
      </dgm:t>
    </dgm:pt>
    <dgm:pt modelId="{93A85647-8817-4E91-A99E-3E8425E0B834}" type="sibTrans" cxnId="{D4A6ABB2-54F7-4D23-BE94-0C0D4682D19A}">
      <dgm:prSet/>
      <dgm:spPr/>
      <dgm:t>
        <a:bodyPr/>
        <a:lstStyle/>
        <a:p>
          <a:endParaRPr lang="en-US"/>
        </a:p>
      </dgm:t>
    </dgm:pt>
    <dgm:pt modelId="{AC6CC5D9-8FA9-4B7F-8695-356C5845A77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b="0" i="0" baseline="0" dirty="0"/>
            <a:t>Handle class imbalance via </a:t>
          </a:r>
          <a:r>
            <a:rPr lang="en-US" sz="1600" b="0" i="0" baseline="0" dirty="0" err="1"/>
            <a:t>WeightedRandomSampler</a:t>
          </a:r>
          <a:r>
            <a:rPr lang="en-US" sz="1600" b="0" i="0" baseline="0" dirty="0"/>
            <a:t> (if present)</a:t>
          </a:r>
          <a:endParaRPr lang="en-US" sz="1600" dirty="0"/>
        </a:p>
      </dgm:t>
    </dgm:pt>
    <dgm:pt modelId="{83BFFF34-7966-40B6-A162-CA3DE14F6C0D}" type="parTrans" cxnId="{3BFE7073-1F6A-4BF6-87E2-341750488E3D}">
      <dgm:prSet/>
      <dgm:spPr/>
      <dgm:t>
        <a:bodyPr/>
        <a:lstStyle/>
        <a:p>
          <a:endParaRPr lang="en-US"/>
        </a:p>
      </dgm:t>
    </dgm:pt>
    <dgm:pt modelId="{87FE1FB0-4E81-4529-B75E-8C7183C4783F}" type="sibTrans" cxnId="{3BFE7073-1F6A-4BF6-87E2-341750488E3D}">
      <dgm:prSet/>
      <dgm:spPr/>
      <dgm:t>
        <a:bodyPr/>
        <a:lstStyle/>
        <a:p>
          <a:endParaRPr lang="en-US"/>
        </a:p>
      </dgm:t>
    </dgm:pt>
    <dgm:pt modelId="{08FC53CC-A02A-41B4-852C-B4698BAB255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 baseline="0" dirty="0"/>
            <a:t>Create </a:t>
          </a:r>
          <a:r>
            <a:rPr lang="en-US" b="0" i="0" baseline="0" dirty="0" err="1"/>
            <a:t>PyTorch</a:t>
          </a:r>
          <a:r>
            <a:rPr lang="en-US" b="0" i="0" baseline="0" dirty="0"/>
            <a:t> </a:t>
          </a:r>
          <a:r>
            <a:rPr lang="en-US" b="0" i="0" baseline="0" dirty="0" err="1"/>
            <a:t>DataLoader</a:t>
          </a:r>
          <a:r>
            <a:rPr lang="en-US" b="0" i="0" baseline="0" dirty="0"/>
            <a:t> to load images in mini-batches for training</a:t>
          </a:r>
          <a:endParaRPr lang="en-US" dirty="0"/>
        </a:p>
      </dgm:t>
    </dgm:pt>
    <dgm:pt modelId="{164B99FF-F05D-4A46-9349-C3FDF67E699F}" type="parTrans" cxnId="{B6E340DB-5211-4916-B7AB-5B4909EBA67F}">
      <dgm:prSet/>
      <dgm:spPr/>
      <dgm:t>
        <a:bodyPr/>
        <a:lstStyle/>
        <a:p>
          <a:endParaRPr lang="en-US"/>
        </a:p>
      </dgm:t>
    </dgm:pt>
    <dgm:pt modelId="{2F989D56-6CC7-4615-8352-0995A8BAD04A}" type="sibTrans" cxnId="{B6E340DB-5211-4916-B7AB-5B4909EBA67F}">
      <dgm:prSet/>
      <dgm:spPr/>
      <dgm:t>
        <a:bodyPr/>
        <a:lstStyle/>
        <a:p>
          <a:endParaRPr lang="en-US"/>
        </a:p>
      </dgm:t>
    </dgm:pt>
    <dgm:pt modelId="{8F187A37-E81C-412F-97D2-C68589D28B9B}" type="pres">
      <dgm:prSet presAssocID="{7623113E-C7E4-44E2-932A-F7CFE981E692}" presName="root" presStyleCnt="0">
        <dgm:presLayoutVars>
          <dgm:dir/>
          <dgm:resizeHandles val="exact"/>
        </dgm:presLayoutVars>
      </dgm:prSet>
      <dgm:spPr/>
    </dgm:pt>
    <dgm:pt modelId="{4F3D3ADA-DEE5-47F2-AFBA-59BA81B25B0A}" type="pres">
      <dgm:prSet presAssocID="{0C6DB364-22F3-4148-90BD-A30BD54F61C8}" presName="compNode" presStyleCnt="0"/>
      <dgm:spPr/>
    </dgm:pt>
    <dgm:pt modelId="{9331908C-09D6-4BBC-A8E8-68D7659EB9EA}" type="pres">
      <dgm:prSet presAssocID="{0C6DB364-22F3-4148-90BD-A30BD54F61C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6DA56F6-6126-4488-A63E-31EBCC08CA5E}" type="pres">
      <dgm:prSet presAssocID="{0C6DB364-22F3-4148-90BD-A30BD54F61C8}" presName="iconSpace" presStyleCnt="0"/>
      <dgm:spPr/>
    </dgm:pt>
    <dgm:pt modelId="{7594079F-F795-4AB1-A70F-0D462B6454DB}" type="pres">
      <dgm:prSet presAssocID="{0C6DB364-22F3-4148-90BD-A30BD54F61C8}" presName="parTx" presStyleLbl="revTx" presStyleIdx="0" presStyleCnt="10">
        <dgm:presLayoutVars>
          <dgm:chMax val="0"/>
          <dgm:chPref val="0"/>
        </dgm:presLayoutVars>
      </dgm:prSet>
      <dgm:spPr/>
    </dgm:pt>
    <dgm:pt modelId="{DEE2431A-C99C-4102-81CA-254F32BF6794}" type="pres">
      <dgm:prSet presAssocID="{0C6DB364-22F3-4148-90BD-A30BD54F61C8}" presName="txSpace" presStyleCnt="0"/>
      <dgm:spPr/>
    </dgm:pt>
    <dgm:pt modelId="{74DE173A-E41E-4370-B732-4385CC065CFF}" type="pres">
      <dgm:prSet presAssocID="{0C6DB364-22F3-4148-90BD-A30BD54F61C8}" presName="desTx" presStyleLbl="revTx" presStyleIdx="1" presStyleCnt="10">
        <dgm:presLayoutVars/>
      </dgm:prSet>
      <dgm:spPr/>
    </dgm:pt>
    <dgm:pt modelId="{4FE4FFB0-CC04-48F2-8125-CF995BB43ADE}" type="pres">
      <dgm:prSet presAssocID="{25A02BBF-F850-493C-885E-DAE37745D1DD}" presName="sibTrans" presStyleCnt="0"/>
      <dgm:spPr/>
    </dgm:pt>
    <dgm:pt modelId="{A26F7092-1E8D-48C6-B16F-E5A519C988F1}" type="pres">
      <dgm:prSet presAssocID="{0396A682-3446-4640-B261-58C5883BA8C0}" presName="compNode" presStyleCnt="0"/>
      <dgm:spPr/>
    </dgm:pt>
    <dgm:pt modelId="{4A28F174-6374-48BF-A2B5-BF6EB41971E5}" type="pres">
      <dgm:prSet presAssocID="{0396A682-3446-4640-B261-58C5883BA8C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323CADB-928E-4294-B699-5C7049AA0181}" type="pres">
      <dgm:prSet presAssocID="{0396A682-3446-4640-B261-58C5883BA8C0}" presName="iconSpace" presStyleCnt="0"/>
      <dgm:spPr/>
    </dgm:pt>
    <dgm:pt modelId="{5B3E352B-C257-4964-BE47-88739F2CDFCF}" type="pres">
      <dgm:prSet presAssocID="{0396A682-3446-4640-B261-58C5883BA8C0}" presName="parTx" presStyleLbl="revTx" presStyleIdx="2" presStyleCnt="10">
        <dgm:presLayoutVars>
          <dgm:chMax val="0"/>
          <dgm:chPref val="0"/>
        </dgm:presLayoutVars>
      </dgm:prSet>
      <dgm:spPr/>
    </dgm:pt>
    <dgm:pt modelId="{39BE8175-5022-43A5-AE53-9AFDE37FF633}" type="pres">
      <dgm:prSet presAssocID="{0396A682-3446-4640-B261-58C5883BA8C0}" presName="txSpace" presStyleCnt="0"/>
      <dgm:spPr/>
    </dgm:pt>
    <dgm:pt modelId="{EEF8E425-8B48-4AFD-B828-0070EBF246C1}" type="pres">
      <dgm:prSet presAssocID="{0396A682-3446-4640-B261-58C5883BA8C0}" presName="desTx" presStyleLbl="revTx" presStyleIdx="3" presStyleCnt="10" custLinFactNeighborX="-1459" custLinFactNeighborY="-11548">
        <dgm:presLayoutVars/>
      </dgm:prSet>
      <dgm:spPr/>
    </dgm:pt>
    <dgm:pt modelId="{F9727FDB-3857-416B-8A8D-41CE49BCFC6A}" type="pres">
      <dgm:prSet presAssocID="{CEE60E4D-8240-4913-B4BD-A672139EC3D7}" presName="sibTrans" presStyleCnt="0"/>
      <dgm:spPr/>
    </dgm:pt>
    <dgm:pt modelId="{F21ADD03-CA28-4AAE-AAFC-ABBAB3CBCA9C}" type="pres">
      <dgm:prSet presAssocID="{3D054ACA-F995-45DE-98F7-C8A700B73611}" presName="compNode" presStyleCnt="0"/>
      <dgm:spPr/>
    </dgm:pt>
    <dgm:pt modelId="{3C3BF52F-625F-4D31-91E7-528C0C264EFF}" type="pres">
      <dgm:prSet presAssocID="{3D054ACA-F995-45DE-98F7-C8A700B7361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A7A0D8A9-F3B7-42A1-9697-0E7A78703D2A}" type="pres">
      <dgm:prSet presAssocID="{3D054ACA-F995-45DE-98F7-C8A700B73611}" presName="iconSpace" presStyleCnt="0"/>
      <dgm:spPr/>
    </dgm:pt>
    <dgm:pt modelId="{B3E948F1-61CA-42AF-84E4-79C731DA1CBD}" type="pres">
      <dgm:prSet presAssocID="{3D054ACA-F995-45DE-98F7-C8A700B73611}" presName="parTx" presStyleLbl="revTx" presStyleIdx="4" presStyleCnt="10">
        <dgm:presLayoutVars>
          <dgm:chMax val="0"/>
          <dgm:chPref val="0"/>
        </dgm:presLayoutVars>
      </dgm:prSet>
      <dgm:spPr/>
    </dgm:pt>
    <dgm:pt modelId="{C0138FA9-9D11-4DFF-9098-1F29489D57BE}" type="pres">
      <dgm:prSet presAssocID="{3D054ACA-F995-45DE-98F7-C8A700B73611}" presName="txSpace" presStyleCnt="0"/>
      <dgm:spPr/>
    </dgm:pt>
    <dgm:pt modelId="{4AFF9DB5-A279-4C78-B7AF-25278E69F494}" type="pres">
      <dgm:prSet presAssocID="{3D054ACA-F995-45DE-98F7-C8A700B73611}" presName="desTx" presStyleLbl="revTx" presStyleIdx="5" presStyleCnt="10">
        <dgm:presLayoutVars/>
      </dgm:prSet>
      <dgm:spPr/>
    </dgm:pt>
    <dgm:pt modelId="{27763E30-6496-430E-824B-2C7AC5655838}" type="pres">
      <dgm:prSet presAssocID="{93A85647-8817-4E91-A99E-3E8425E0B834}" presName="sibTrans" presStyleCnt="0"/>
      <dgm:spPr/>
    </dgm:pt>
    <dgm:pt modelId="{8444DD03-C227-4142-8E1D-5E326A93E147}" type="pres">
      <dgm:prSet presAssocID="{AC6CC5D9-8FA9-4B7F-8695-356C5845A77B}" presName="compNode" presStyleCnt="0"/>
      <dgm:spPr/>
    </dgm:pt>
    <dgm:pt modelId="{41522481-1335-495F-BF98-FA897F6FCC10}" type="pres">
      <dgm:prSet presAssocID="{AC6CC5D9-8FA9-4B7F-8695-356C5845A7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239EA377-8625-4D98-BA5D-F133B9E41515}" type="pres">
      <dgm:prSet presAssocID="{AC6CC5D9-8FA9-4B7F-8695-356C5845A77B}" presName="iconSpace" presStyleCnt="0"/>
      <dgm:spPr/>
    </dgm:pt>
    <dgm:pt modelId="{6A6B000C-3633-4A17-9F59-E315B468B74F}" type="pres">
      <dgm:prSet presAssocID="{AC6CC5D9-8FA9-4B7F-8695-356C5845A77B}" presName="parTx" presStyleLbl="revTx" presStyleIdx="6" presStyleCnt="10" custScaleX="127318" custLinFactNeighborX="-11182" custLinFactNeighborY="-8819">
        <dgm:presLayoutVars>
          <dgm:chMax val="0"/>
          <dgm:chPref val="0"/>
        </dgm:presLayoutVars>
      </dgm:prSet>
      <dgm:spPr/>
    </dgm:pt>
    <dgm:pt modelId="{135704F1-5FFF-4E0D-9D78-1746B04974F1}" type="pres">
      <dgm:prSet presAssocID="{AC6CC5D9-8FA9-4B7F-8695-356C5845A77B}" presName="txSpace" presStyleCnt="0"/>
      <dgm:spPr/>
    </dgm:pt>
    <dgm:pt modelId="{AAEED302-A5C7-4FFA-939D-9C180E3DBAC6}" type="pres">
      <dgm:prSet presAssocID="{AC6CC5D9-8FA9-4B7F-8695-356C5845A77B}" presName="desTx" presStyleLbl="revTx" presStyleIdx="7" presStyleCnt="10">
        <dgm:presLayoutVars/>
      </dgm:prSet>
      <dgm:spPr/>
    </dgm:pt>
    <dgm:pt modelId="{2330EF20-A2C1-47C8-AF2A-82FA881AD615}" type="pres">
      <dgm:prSet presAssocID="{87FE1FB0-4E81-4529-B75E-8C7183C4783F}" presName="sibTrans" presStyleCnt="0"/>
      <dgm:spPr/>
    </dgm:pt>
    <dgm:pt modelId="{3CCF6594-33B7-49A7-9B9E-9FBCE24E9A61}" type="pres">
      <dgm:prSet presAssocID="{08FC53CC-A02A-41B4-852C-B4698BAB2556}" presName="compNode" presStyleCnt="0"/>
      <dgm:spPr/>
    </dgm:pt>
    <dgm:pt modelId="{012C9981-B3C1-4C8E-93B1-198EE04BE33A}" type="pres">
      <dgm:prSet presAssocID="{08FC53CC-A02A-41B4-852C-B4698BAB255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DE89F40-4855-459C-AC99-27237BC491AC}" type="pres">
      <dgm:prSet presAssocID="{08FC53CC-A02A-41B4-852C-B4698BAB2556}" presName="iconSpace" presStyleCnt="0"/>
      <dgm:spPr/>
    </dgm:pt>
    <dgm:pt modelId="{C93D7E98-0F02-4469-9FB1-6F3235E63899}" type="pres">
      <dgm:prSet presAssocID="{08FC53CC-A02A-41B4-852C-B4698BAB2556}" presName="parTx" presStyleLbl="revTx" presStyleIdx="8" presStyleCnt="10">
        <dgm:presLayoutVars>
          <dgm:chMax val="0"/>
          <dgm:chPref val="0"/>
        </dgm:presLayoutVars>
      </dgm:prSet>
      <dgm:spPr/>
    </dgm:pt>
    <dgm:pt modelId="{77D7C241-D7DD-4EF0-9866-DA4EA259CCA3}" type="pres">
      <dgm:prSet presAssocID="{08FC53CC-A02A-41B4-852C-B4698BAB2556}" presName="txSpace" presStyleCnt="0"/>
      <dgm:spPr/>
    </dgm:pt>
    <dgm:pt modelId="{CBE0A4A8-5618-4787-9993-3E8A5F2A065F}" type="pres">
      <dgm:prSet presAssocID="{08FC53CC-A02A-41B4-852C-B4698BAB2556}" presName="desTx" presStyleLbl="revTx" presStyleIdx="9" presStyleCnt="10">
        <dgm:presLayoutVars/>
      </dgm:prSet>
      <dgm:spPr/>
    </dgm:pt>
  </dgm:ptLst>
  <dgm:cxnLst>
    <dgm:cxn modelId="{55AC850F-7E4F-4F95-A97E-B96DE3E70679}" type="presOf" srcId="{0C6DB364-22F3-4148-90BD-A30BD54F61C8}" destId="{7594079F-F795-4AB1-A70F-0D462B6454DB}" srcOrd="0" destOrd="0" presId="urn:microsoft.com/office/officeart/2018/2/layout/IconLabelDescriptionList"/>
    <dgm:cxn modelId="{016CC712-66D4-40AC-ABB7-5FCB5280BFE1}" srcId="{0396A682-3446-4640-B261-58C5883BA8C0}" destId="{E871714F-90CD-403E-A620-0C5566397FB4}" srcOrd="2" destOrd="0" parTransId="{226FD4F0-90E2-4C7C-BEAF-F23EA0653B7D}" sibTransId="{6CA144C5-0BC4-45B1-9F56-B0B6DE678368}"/>
    <dgm:cxn modelId="{CF895E2F-9779-4D52-8EE0-B3316BB923C1}" srcId="{7623113E-C7E4-44E2-932A-F7CFE981E692}" destId="{0396A682-3446-4640-B261-58C5883BA8C0}" srcOrd="1" destOrd="0" parTransId="{930FFC55-EDFD-4306-BB41-07673EF96F14}" sibTransId="{CEE60E4D-8240-4913-B4BD-A672139EC3D7}"/>
    <dgm:cxn modelId="{E3138635-8B78-43F3-BDF0-EFCB102FB317}" type="presOf" srcId="{AC6CC5D9-8FA9-4B7F-8695-356C5845A77B}" destId="{6A6B000C-3633-4A17-9F59-E315B468B74F}" srcOrd="0" destOrd="0" presId="urn:microsoft.com/office/officeart/2018/2/layout/IconLabelDescriptionList"/>
    <dgm:cxn modelId="{B3D24652-1C52-43AB-832E-9D69515E27A3}" type="presOf" srcId="{0225E331-34B4-4E27-ABE6-01ED7FC96AE0}" destId="{EEF8E425-8B48-4AFD-B828-0070EBF246C1}" srcOrd="0" destOrd="0" presId="urn:microsoft.com/office/officeart/2018/2/layout/IconLabelDescriptionList"/>
    <dgm:cxn modelId="{3BFE7073-1F6A-4BF6-87E2-341750488E3D}" srcId="{7623113E-C7E4-44E2-932A-F7CFE981E692}" destId="{AC6CC5D9-8FA9-4B7F-8695-356C5845A77B}" srcOrd="3" destOrd="0" parTransId="{83BFFF34-7966-40B6-A162-CA3DE14F6C0D}" sibTransId="{87FE1FB0-4E81-4529-B75E-8C7183C4783F}"/>
    <dgm:cxn modelId="{43E09756-246B-41B2-8FB4-02F555C0BD14}" srcId="{0396A682-3446-4640-B261-58C5883BA8C0}" destId="{0225E331-34B4-4E27-ABE6-01ED7FC96AE0}" srcOrd="0" destOrd="0" parTransId="{A174391D-4326-404A-AE41-8965F212B7CB}" sibTransId="{07B19B87-73CB-4B33-86F9-C48964579C0C}"/>
    <dgm:cxn modelId="{0A17D579-8472-42A4-ABA6-1958C845F6B6}" type="presOf" srcId="{08FC53CC-A02A-41B4-852C-B4698BAB2556}" destId="{C93D7E98-0F02-4469-9FB1-6F3235E63899}" srcOrd="0" destOrd="0" presId="urn:microsoft.com/office/officeart/2018/2/layout/IconLabelDescriptionList"/>
    <dgm:cxn modelId="{72D2F980-21A9-4248-9949-AC25C76D511A}" type="presOf" srcId="{0396A682-3446-4640-B261-58C5883BA8C0}" destId="{5B3E352B-C257-4964-BE47-88739F2CDFCF}" srcOrd="0" destOrd="0" presId="urn:microsoft.com/office/officeart/2018/2/layout/IconLabelDescriptionList"/>
    <dgm:cxn modelId="{49B84382-5639-4359-83B0-223F9C7C17FF}" type="presOf" srcId="{7623113E-C7E4-44E2-932A-F7CFE981E692}" destId="{8F187A37-E81C-412F-97D2-C68589D28B9B}" srcOrd="0" destOrd="0" presId="urn:microsoft.com/office/officeart/2018/2/layout/IconLabelDescriptionList"/>
    <dgm:cxn modelId="{39C88C9C-2EB9-418B-9255-587E7EB6CE08}" srcId="{7623113E-C7E4-44E2-932A-F7CFE981E692}" destId="{0C6DB364-22F3-4148-90BD-A30BD54F61C8}" srcOrd="0" destOrd="0" parTransId="{29391FBD-2BBE-4219-AE7B-B136B25F41A5}" sibTransId="{25A02BBF-F850-493C-885E-DAE37745D1DD}"/>
    <dgm:cxn modelId="{4DF68BA2-EABC-4FCD-AA47-A13701F69149}" type="presOf" srcId="{E871714F-90CD-403E-A620-0C5566397FB4}" destId="{EEF8E425-8B48-4AFD-B828-0070EBF246C1}" srcOrd="0" destOrd="2" presId="urn:microsoft.com/office/officeart/2018/2/layout/IconLabelDescriptionList"/>
    <dgm:cxn modelId="{E2FCA0B1-1DBE-4C80-817B-0230837A28C3}" type="presOf" srcId="{3D054ACA-F995-45DE-98F7-C8A700B73611}" destId="{B3E948F1-61CA-42AF-84E4-79C731DA1CBD}" srcOrd="0" destOrd="0" presId="urn:microsoft.com/office/officeart/2018/2/layout/IconLabelDescriptionList"/>
    <dgm:cxn modelId="{D4A6ABB2-54F7-4D23-BE94-0C0D4682D19A}" srcId="{7623113E-C7E4-44E2-932A-F7CFE981E692}" destId="{3D054ACA-F995-45DE-98F7-C8A700B73611}" srcOrd="2" destOrd="0" parTransId="{1C5AEB47-6A39-4E19-B06D-81800916AB6A}" sibTransId="{93A85647-8817-4E91-A99E-3E8425E0B834}"/>
    <dgm:cxn modelId="{850BDFCC-F51E-4AB6-A3AB-5D62E29593C3}" type="presOf" srcId="{94621F5D-6879-474A-BE9D-2D1FF8C5B90E}" destId="{EEF8E425-8B48-4AFD-B828-0070EBF246C1}" srcOrd="0" destOrd="1" presId="urn:microsoft.com/office/officeart/2018/2/layout/IconLabelDescriptionList"/>
    <dgm:cxn modelId="{69BF46D8-ED42-4A43-9ABC-0D20982AE359}" srcId="{0396A682-3446-4640-B261-58C5883BA8C0}" destId="{94621F5D-6879-474A-BE9D-2D1FF8C5B90E}" srcOrd="1" destOrd="0" parTransId="{63F75426-C908-4E0A-97C0-E6D40822D16F}" sibTransId="{603043E4-B35A-46D5-A670-88FE2EDB0B27}"/>
    <dgm:cxn modelId="{B6E340DB-5211-4916-B7AB-5B4909EBA67F}" srcId="{7623113E-C7E4-44E2-932A-F7CFE981E692}" destId="{08FC53CC-A02A-41B4-852C-B4698BAB2556}" srcOrd="4" destOrd="0" parTransId="{164B99FF-F05D-4A46-9349-C3FDF67E699F}" sibTransId="{2F989D56-6CC7-4615-8352-0995A8BAD04A}"/>
    <dgm:cxn modelId="{147F1AB2-EB66-426C-83A8-889DEE038104}" type="presParOf" srcId="{8F187A37-E81C-412F-97D2-C68589D28B9B}" destId="{4F3D3ADA-DEE5-47F2-AFBA-59BA81B25B0A}" srcOrd="0" destOrd="0" presId="urn:microsoft.com/office/officeart/2018/2/layout/IconLabelDescriptionList"/>
    <dgm:cxn modelId="{5C5E2E4F-AFC4-4D76-962F-045A38DBFAFE}" type="presParOf" srcId="{4F3D3ADA-DEE5-47F2-AFBA-59BA81B25B0A}" destId="{9331908C-09D6-4BBC-A8E8-68D7659EB9EA}" srcOrd="0" destOrd="0" presId="urn:microsoft.com/office/officeart/2018/2/layout/IconLabelDescriptionList"/>
    <dgm:cxn modelId="{750674ED-630D-403F-9EBF-26ED623427B2}" type="presParOf" srcId="{4F3D3ADA-DEE5-47F2-AFBA-59BA81B25B0A}" destId="{36DA56F6-6126-4488-A63E-31EBCC08CA5E}" srcOrd="1" destOrd="0" presId="urn:microsoft.com/office/officeart/2018/2/layout/IconLabelDescriptionList"/>
    <dgm:cxn modelId="{C9CEE18A-FAAD-4041-AB78-7BC6421AFA0A}" type="presParOf" srcId="{4F3D3ADA-DEE5-47F2-AFBA-59BA81B25B0A}" destId="{7594079F-F795-4AB1-A70F-0D462B6454DB}" srcOrd="2" destOrd="0" presId="urn:microsoft.com/office/officeart/2018/2/layout/IconLabelDescriptionList"/>
    <dgm:cxn modelId="{498907DF-FAD1-48F6-8BA8-3BCAFB5593C0}" type="presParOf" srcId="{4F3D3ADA-DEE5-47F2-AFBA-59BA81B25B0A}" destId="{DEE2431A-C99C-4102-81CA-254F32BF6794}" srcOrd="3" destOrd="0" presId="urn:microsoft.com/office/officeart/2018/2/layout/IconLabelDescriptionList"/>
    <dgm:cxn modelId="{3116AFD2-6A0D-4AA5-95A0-552EBB5667E3}" type="presParOf" srcId="{4F3D3ADA-DEE5-47F2-AFBA-59BA81B25B0A}" destId="{74DE173A-E41E-4370-B732-4385CC065CFF}" srcOrd="4" destOrd="0" presId="urn:microsoft.com/office/officeart/2018/2/layout/IconLabelDescriptionList"/>
    <dgm:cxn modelId="{AA4ACEC4-5D7B-4671-8DDC-8553BFD44876}" type="presParOf" srcId="{8F187A37-E81C-412F-97D2-C68589D28B9B}" destId="{4FE4FFB0-CC04-48F2-8125-CF995BB43ADE}" srcOrd="1" destOrd="0" presId="urn:microsoft.com/office/officeart/2018/2/layout/IconLabelDescriptionList"/>
    <dgm:cxn modelId="{2FFFF8C3-70E4-4C98-A41F-1696B808DAE6}" type="presParOf" srcId="{8F187A37-E81C-412F-97D2-C68589D28B9B}" destId="{A26F7092-1E8D-48C6-B16F-E5A519C988F1}" srcOrd="2" destOrd="0" presId="urn:microsoft.com/office/officeart/2018/2/layout/IconLabelDescriptionList"/>
    <dgm:cxn modelId="{3B93CAC4-9986-473D-9CD2-1B6746F55F02}" type="presParOf" srcId="{A26F7092-1E8D-48C6-B16F-E5A519C988F1}" destId="{4A28F174-6374-48BF-A2B5-BF6EB41971E5}" srcOrd="0" destOrd="0" presId="urn:microsoft.com/office/officeart/2018/2/layout/IconLabelDescriptionList"/>
    <dgm:cxn modelId="{AEF7D1CA-1018-4979-9A06-D4A0A567BBB6}" type="presParOf" srcId="{A26F7092-1E8D-48C6-B16F-E5A519C988F1}" destId="{5323CADB-928E-4294-B699-5C7049AA0181}" srcOrd="1" destOrd="0" presId="urn:microsoft.com/office/officeart/2018/2/layout/IconLabelDescriptionList"/>
    <dgm:cxn modelId="{BE506F5B-2B25-4C82-AEFB-8B9AECA351DB}" type="presParOf" srcId="{A26F7092-1E8D-48C6-B16F-E5A519C988F1}" destId="{5B3E352B-C257-4964-BE47-88739F2CDFCF}" srcOrd="2" destOrd="0" presId="urn:microsoft.com/office/officeart/2018/2/layout/IconLabelDescriptionList"/>
    <dgm:cxn modelId="{7C3B34AF-F35B-4AAE-8AA4-9A4D31451A45}" type="presParOf" srcId="{A26F7092-1E8D-48C6-B16F-E5A519C988F1}" destId="{39BE8175-5022-43A5-AE53-9AFDE37FF633}" srcOrd="3" destOrd="0" presId="urn:microsoft.com/office/officeart/2018/2/layout/IconLabelDescriptionList"/>
    <dgm:cxn modelId="{30F8AFD5-2A86-4F8E-8C1D-95DE773A3DBD}" type="presParOf" srcId="{A26F7092-1E8D-48C6-B16F-E5A519C988F1}" destId="{EEF8E425-8B48-4AFD-B828-0070EBF246C1}" srcOrd="4" destOrd="0" presId="urn:microsoft.com/office/officeart/2018/2/layout/IconLabelDescriptionList"/>
    <dgm:cxn modelId="{AA16FE95-305C-4D45-B7FB-3C881A14FD0F}" type="presParOf" srcId="{8F187A37-E81C-412F-97D2-C68589D28B9B}" destId="{F9727FDB-3857-416B-8A8D-41CE49BCFC6A}" srcOrd="3" destOrd="0" presId="urn:microsoft.com/office/officeart/2018/2/layout/IconLabelDescriptionList"/>
    <dgm:cxn modelId="{5C520281-E375-4C0A-9BAB-1D0F4C8B695B}" type="presParOf" srcId="{8F187A37-E81C-412F-97D2-C68589D28B9B}" destId="{F21ADD03-CA28-4AAE-AAFC-ABBAB3CBCA9C}" srcOrd="4" destOrd="0" presId="urn:microsoft.com/office/officeart/2018/2/layout/IconLabelDescriptionList"/>
    <dgm:cxn modelId="{D31632EC-0F0E-4B56-BA34-D93067151C61}" type="presParOf" srcId="{F21ADD03-CA28-4AAE-AAFC-ABBAB3CBCA9C}" destId="{3C3BF52F-625F-4D31-91E7-528C0C264EFF}" srcOrd="0" destOrd="0" presId="urn:microsoft.com/office/officeart/2018/2/layout/IconLabelDescriptionList"/>
    <dgm:cxn modelId="{D7F6122C-EB4C-4E28-9C09-4AA0269463A6}" type="presParOf" srcId="{F21ADD03-CA28-4AAE-AAFC-ABBAB3CBCA9C}" destId="{A7A0D8A9-F3B7-42A1-9697-0E7A78703D2A}" srcOrd="1" destOrd="0" presId="urn:microsoft.com/office/officeart/2018/2/layout/IconLabelDescriptionList"/>
    <dgm:cxn modelId="{5CCAACEC-F96D-4373-BE45-630A7A656149}" type="presParOf" srcId="{F21ADD03-CA28-4AAE-AAFC-ABBAB3CBCA9C}" destId="{B3E948F1-61CA-42AF-84E4-79C731DA1CBD}" srcOrd="2" destOrd="0" presId="urn:microsoft.com/office/officeart/2018/2/layout/IconLabelDescriptionList"/>
    <dgm:cxn modelId="{4F512FBD-9F32-44D9-85A1-4A157CF35B68}" type="presParOf" srcId="{F21ADD03-CA28-4AAE-AAFC-ABBAB3CBCA9C}" destId="{C0138FA9-9D11-4DFF-9098-1F29489D57BE}" srcOrd="3" destOrd="0" presId="urn:microsoft.com/office/officeart/2018/2/layout/IconLabelDescriptionList"/>
    <dgm:cxn modelId="{02AD1DDC-E213-4F8B-935E-FF934CD5797E}" type="presParOf" srcId="{F21ADD03-CA28-4AAE-AAFC-ABBAB3CBCA9C}" destId="{4AFF9DB5-A279-4C78-B7AF-25278E69F494}" srcOrd="4" destOrd="0" presId="urn:microsoft.com/office/officeart/2018/2/layout/IconLabelDescriptionList"/>
    <dgm:cxn modelId="{7C286ECA-DA33-4F5F-9802-1159AA5F400F}" type="presParOf" srcId="{8F187A37-E81C-412F-97D2-C68589D28B9B}" destId="{27763E30-6496-430E-824B-2C7AC5655838}" srcOrd="5" destOrd="0" presId="urn:microsoft.com/office/officeart/2018/2/layout/IconLabelDescriptionList"/>
    <dgm:cxn modelId="{C23312F9-8EE0-461C-9265-B7899A84BECB}" type="presParOf" srcId="{8F187A37-E81C-412F-97D2-C68589D28B9B}" destId="{8444DD03-C227-4142-8E1D-5E326A93E147}" srcOrd="6" destOrd="0" presId="urn:microsoft.com/office/officeart/2018/2/layout/IconLabelDescriptionList"/>
    <dgm:cxn modelId="{8B05D4F7-F756-4137-8F30-5ECC31636786}" type="presParOf" srcId="{8444DD03-C227-4142-8E1D-5E326A93E147}" destId="{41522481-1335-495F-BF98-FA897F6FCC10}" srcOrd="0" destOrd="0" presId="urn:microsoft.com/office/officeart/2018/2/layout/IconLabelDescriptionList"/>
    <dgm:cxn modelId="{33261062-BD72-4C70-8BB8-4C70A623B4C7}" type="presParOf" srcId="{8444DD03-C227-4142-8E1D-5E326A93E147}" destId="{239EA377-8625-4D98-BA5D-F133B9E41515}" srcOrd="1" destOrd="0" presId="urn:microsoft.com/office/officeart/2018/2/layout/IconLabelDescriptionList"/>
    <dgm:cxn modelId="{1F100343-EA74-4104-825B-71FC1A87563F}" type="presParOf" srcId="{8444DD03-C227-4142-8E1D-5E326A93E147}" destId="{6A6B000C-3633-4A17-9F59-E315B468B74F}" srcOrd="2" destOrd="0" presId="urn:microsoft.com/office/officeart/2018/2/layout/IconLabelDescriptionList"/>
    <dgm:cxn modelId="{9379DA65-E9C8-4DB9-9D36-818FEC8E6C48}" type="presParOf" srcId="{8444DD03-C227-4142-8E1D-5E326A93E147}" destId="{135704F1-5FFF-4E0D-9D78-1746B04974F1}" srcOrd="3" destOrd="0" presId="urn:microsoft.com/office/officeart/2018/2/layout/IconLabelDescriptionList"/>
    <dgm:cxn modelId="{4B0B6605-7660-4D08-A385-250D916532D8}" type="presParOf" srcId="{8444DD03-C227-4142-8E1D-5E326A93E147}" destId="{AAEED302-A5C7-4FFA-939D-9C180E3DBAC6}" srcOrd="4" destOrd="0" presId="urn:microsoft.com/office/officeart/2018/2/layout/IconLabelDescriptionList"/>
    <dgm:cxn modelId="{F25B41FB-8589-42A0-83B0-FECC180F0C79}" type="presParOf" srcId="{8F187A37-E81C-412F-97D2-C68589D28B9B}" destId="{2330EF20-A2C1-47C8-AF2A-82FA881AD615}" srcOrd="7" destOrd="0" presId="urn:microsoft.com/office/officeart/2018/2/layout/IconLabelDescriptionList"/>
    <dgm:cxn modelId="{99A389E1-5A49-4EFD-981D-EAC4BD651436}" type="presParOf" srcId="{8F187A37-E81C-412F-97D2-C68589D28B9B}" destId="{3CCF6594-33B7-49A7-9B9E-9FBCE24E9A61}" srcOrd="8" destOrd="0" presId="urn:microsoft.com/office/officeart/2018/2/layout/IconLabelDescriptionList"/>
    <dgm:cxn modelId="{6AEB9FF5-A8A3-4495-A3A6-1352A2F3C737}" type="presParOf" srcId="{3CCF6594-33B7-49A7-9B9E-9FBCE24E9A61}" destId="{012C9981-B3C1-4C8E-93B1-198EE04BE33A}" srcOrd="0" destOrd="0" presId="urn:microsoft.com/office/officeart/2018/2/layout/IconLabelDescriptionList"/>
    <dgm:cxn modelId="{EAF21D4D-7477-4D2D-B81A-F134EED39C3D}" type="presParOf" srcId="{3CCF6594-33B7-49A7-9B9E-9FBCE24E9A61}" destId="{6DE89F40-4855-459C-AC99-27237BC491AC}" srcOrd="1" destOrd="0" presId="urn:microsoft.com/office/officeart/2018/2/layout/IconLabelDescriptionList"/>
    <dgm:cxn modelId="{73C2D893-F0F2-45DB-950B-E3D3A805E76A}" type="presParOf" srcId="{3CCF6594-33B7-49A7-9B9E-9FBCE24E9A61}" destId="{C93D7E98-0F02-4469-9FB1-6F3235E63899}" srcOrd="2" destOrd="0" presId="urn:microsoft.com/office/officeart/2018/2/layout/IconLabelDescriptionList"/>
    <dgm:cxn modelId="{CF1066AD-CBEF-466C-9CB3-6FF89B11A4E1}" type="presParOf" srcId="{3CCF6594-33B7-49A7-9B9E-9FBCE24E9A61}" destId="{77D7C241-D7DD-4EF0-9866-DA4EA259CCA3}" srcOrd="3" destOrd="0" presId="urn:microsoft.com/office/officeart/2018/2/layout/IconLabelDescriptionList"/>
    <dgm:cxn modelId="{39D1409A-C097-4B99-AA94-9B28E6E90E3F}" type="presParOf" srcId="{3CCF6594-33B7-49A7-9B9E-9FBCE24E9A61}" destId="{CBE0A4A8-5618-4787-9993-3E8A5F2A065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420438-D087-4FEB-861B-FFD871EA87FB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EA123F7-96E5-4807-B487-A83BE593E7E7}">
      <dgm:prSet/>
      <dgm:spPr/>
      <dgm:t>
        <a:bodyPr/>
        <a:lstStyle/>
        <a:p>
          <a:r>
            <a:rPr lang="en-US" b="0" i="0" baseline="0"/>
            <a:t>Dataset size: 4,844 images of different apple types</a:t>
          </a:r>
          <a:endParaRPr lang="en-US"/>
        </a:p>
      </dgm:t>
    </dgm:pt>
    <dgm:pt modelId="{33936C5A-FA28-4A0A-8563-1A2CD7780EA1}" type="parTrans" cxnId="{62F9C4ED-D66D-493B-A615-2177C400354C}">
      <dgm:prSet/>
      <dgm:spPr/>
      <dgm:t>
        <a:bodyPr/>
        <a:lstStyle/>
        <a:p>
          <a:endParaRPr lang="en-US"/>
        </a:p>
      </dgm:t>
    </dgm:pt>
    <dgm:pt modelId="{57ADC4D5-6E7F-4B1A-BB98-09FFEA68A22D}" type="sibTrans" cxnId="{62F9C4ED-D66D-493B-A615-2177C400354C}">
      <dgm:prSet/>
      <dgm:spPr/>
      <dgm:t>
        <a:bodyPr/>
        <a:lstStyle/>
        <a:p>
          <a:endParaRPr lang="en-US"/>
        </a:p>
      </dgm:t>
    </dgm:pt>
    <dgm:pt modelId="{270C7AF6-E0FC-4FB9-8246-C95D2773E8C6}">
      <dgm:prSet/>
      <dgm:spPr/>
      <dgm:t>
        <a:bodyPr/>
        <a:lstStyle/>
        <a:p>
          <a:r>
            <a:rPr lang="en-US" b="0" i="0" baseline="0"/>
            <a:t>Computed Mean and Standard Deviation:</a:t>
          </a:r>
          <a:endParaRPr lang="en-US"/>
        </a:p>
      </dgm:t>
    </dgm:pt>
    <dgm:pt modelId="{3336FB5B-1DD8-4536-B8DB-FF7AA5C5E42F}" type="parTrans" cxnId="{CD92303D-0B0F-4312-B904-052B7E48596E}">
      <dgm:prSet/>
      <dgm:spPr/>
      <dgm:t>
        <a:bodyPr/>
        <a:lstStyle/>
        <a:p>
          <a:endParaRPr lang="en-US"/>
        </a:p>
      </dgm:t>
    </dgm:pt>
    <dgm:pt modelId="{E69A2005-9CA0-4153-B055-972702F20417}" type="sibTrans" cxnId="{CD92303D-0B0F-4312-B904-052B7E48596E}">
      <dgm:prSet/>
      <dgm:spPr/>
      <dgm:t>
        <a:bodyPr/>
        <a:lstStyle/>
        <a:p>
          <a:endParaRPr lang="en-US"/>
        </a:p>
      </dgm:t>
    </dgm:pt>
    <dgm:pt modelId="{94533E80-1281-4762-B2AE-A10254C09A8D}">
      <dgm:prSet/>
      <dgm:spPr/>
      <dgm:t>
        <a:bodyPr/>
        <a:lstStyle/>
        <a:p>
          <a:r>
            <a:rPr lang="en-US" b="0" i="0" baseline="0" dirty="0"/>
            <a:t>Mean pixel values for each color channel (RGB):</a:t>
          </a:r>
          <a:endParaRPr lang="en-US" dirty="0"/>
        </a:p>
      </dgm:t>
    </dgm:pt>
    <dgm:pt modelId="{0EC5891D-49E3-42EF-816D-6500D341557F}" type="parTrans" cxnId="{E7EAA5EB-2178-4184-9942-BEB383D0201B}">
      <dgm:prSet/>
      <dgm:spPr/>
      <dgm:t>
        <a:bodyPr/>
        <a:lstStyle/>
        <a:p>
          <a:endParaRPr lang="en-US"/>
        </a:p>
      </dgm:t>
    </dgm:pt>
    <dgm:pt modelId="{24FE4134-28D6-48BB-AF87-AB1250DBE0C5}" type="sibTrans" cxnId="{E7EAA5EB-2178-4184-9942-BEB383D0201B}">
      <dgm:prSet/>
      <dgm:spPr/>
      <dgm:t>
        <a:bodyPr/>
        <a:lstStyle/>
        <a:p>
          <a:endParaRPr lang="en-US"/>
        </a:p>
      </dgm:t>
    </dgm:pt>
    <dgm:pt modelId="{60492964-40D0-4D31-8A0C-D33425EDE9B5}">
      <dgm:prSet/>
      <dgm:spPr/>
      <dgm:t>
        <a:bodyPr/>
        <a:lstStyle/>
        <a:p>
          <a:r>
            <a:rPr lang="en-US" b="1" i="1" baseline="0" dirty="0">
              <a:solidFill>
                <a:schemeClr val="accent1">
                  <a:lumMod val="50000"/>
                </a:schemeClr>
              </a:solidFill>
            </a:rPr>
            <a:t>Red</a:t>
          </a:r>
          <a:r>
            <a:rPr lang="en-US" b="1" i="1" baseline="0" dirty="0"/>
            <a:t>:</a:t>
          </a:r>
          <a:r>
            <a:rPr lang="en-US" b="0" i="1" baseline="0" dirty="0"/>
            <a:t> 0.6763, </a:t>
          </a:r>
          <a:r>
            <a:rPr lang="en-US" b="1" i="1" baseline="0" dirty="0">
              <a:solidFill>
                <a:srgbClr val="00B050"/>
              </a:solidFill>
            </a:rPr>
            <a:t>Green</a:t>
          </a:r>
          <a:r>
            <a:rPr lang="en-US" b="1" i="1" baseline="0" dirty="0"/>
            <a:t>:</a:t>
          </a:r>
          <a:r>
            <a:rPr lang="en-US" b="0" i="1" baseline="0" dirty="0"/>
            <a:t> 0.5651, </a:t>
          </a:r>
          <a:r>
            <a:rPr lang="en-US" b="1" i="1" baseline="0" dirty="0">
              <a:solidFill>
                <a:srgbClr val="00B0F0"/>
              </a:solidFill>
            </a:rPr>
            <a:t>Blue</a:t>
          </a:r>
          <a:r>
            <a:rPr lang="en-US" b="1" i="1" baseline="0" dirty="0"/>
            <a:t>:</a:t>
          </a:r>
          <a:r>
            <a:rPr lang="en-US" b="0" i="1" baseline="0" dirty="0"/>
            <a:t> 0.4429</a:t>
          </a:r>
          <a:endParaRPr lang="en-US" dirty="0"/>
        </a:p>
      </dgm:t>
    </dgm:pt>
    <dgm:pt modelId="{FAB10F4A-1BAA-4B7A-A6DC-B72D725165D5}" type="parTrans" cxnId="{AEDAFC05-4691-4C67-BE07-2AF6816AD3FC}">
      <dgm:prSet/>
      <dgm:spPr/>
      <dgm:t>
        <a:bodyPr/>
        <a:lstStyle/>
        <a:p>
          <a:endParaRPr lang="en-US"/>
        </a:p>
      </dgm:t>
    </dgm:pt>
    <dgm:pt modelId="{454BBC0E-C4E5-4DF0-A568-938B4544D38A}" type="sibTrans" cxnId="{AEDAFC05-4691-4C67-BE07-2AF6816AD3FC}">
      <dgm:prSet/>
      <dgm:spPr/>
      <dgm:t>
        <a:bodyPr/>
        <a:lstStyle/>
        <a:p>
          <a:endParaRPr lang="en-US"/>
        </a:p>
      </dgm:t>
    </dgm:pt>
    <dgm:pt modelId="{853442B3-DDE0-46D4-9CA1-F9229D2FCE41}">
      <dgm:prSet/>
      <dgm:spPr/>
      <dgm:t>
        <a:bodyPr/>
        <a:lstStyle/>
        <a:p>
          <a:r>
            <a:rPr lang="en-US" b="0" i="0" baseline="0"/>
            <a:t>Standard deviation values for each channel:</a:t>
          </a:r>
          <a:endParaRPr lang="en-US"/>
        </a:p>
      </dgm:t>
    </dgm:pt>
    <dgm:pt modelId="{88F03BE5-1AC6-4B03-BE12-10268D4FB9F3}" type="parTrans" cxnId="{4B4BDFD6-9794-4E5F-8D0B-001BB046194D}">
      <dgm:prSet/>
      <dgm:spPr/>
      <dgm:t>
        <a:bodyPr/>
        <a:lstStyle/>
        <a:p>
          <a:endParaRPr lang="en-US"/>
        </a:p>
      </dgm:t>
    </dgm:pt>
    <dgm:pt modelId="{ECE36C82-A6A7-47AD-9C02-9E711041671B}" type="sibTrans" cxnId="{4B4BDFD6-9794-4E5F-8D0B-001BB046194D}">
      <dgm:prSet/>
      <dgm:spPr/>
      <dgm:t>
        <a:bodyPr/>
        <a:lstStyle/>
        <a:p>
          <a:endParaRPr lang="en-US"/>
        </a:p>
      </dgm:t>
    </dgm:pt>
    <dgm:pt modelId="{285EC658-2025-4F12-B963-C3B7C061555B}">
      <dgm:prSet/>
      <dgm:spPr/>
      <dgm:t>
        <a:bodyPr/>
        <a:lstStyle/>
        <a:p>
          <a:r>
            <a:rPr lang="en-US" b="1" i="1" baseline="0" dirty="0">
              <a:solidFill>
                <a:schemeClr val="accent1">
                  <a:lumMod val="50000"/>
                </a:schemeClr>
              </a:solidFill>
            </a:rPr>
            <a:t>Red</a:t>
          </a:r>
          <a:r>
            <a:rPr lang="en-US" b="1" i="1" baseline="0" dirty="0"/>
            <a:t>:</a:t>
          </a:r>
          <a:r>
            <a:rPr lang="en-US" b="0" i="1" baseline="0" dirty="0"/>
            <a:t> 0.2441, </a:t>
          </a:r>
          <a:r>
            <a:rPr lang="en-US" b="1" i="1" baseline="0" dirty="0">
              <a:solidFill>
                <a:srgbClr val="00B050"/>
              </a:solidFill>
            </a:rPr>
            <a:t>Green</a:t>
          </a:r>
          <a:r>
            <a:rPr lang="en-US" b="1" i="1" baseline="0" dirty="0"/>
            <a:t>:</a:t>
          </a:r>
          <a:r>
            <a:rPr lang="en-US" b="0" i="1" baseline="0" dirty="0"/>
            <a:t> 0.2925, </a:t>
          </a:r>
          <a:r>
            <a:rPr lang="en-US" b="1" i="1" baseline="0" dirty="0">
              <a:solidFill>
                <a:srgbClr val="00B0F0"/>
              </a:solidFill>
            </a:rPr>
            <a:t>Blue</a:t>
          </a:r>
          <a:r>
            <a:rPr lang="en-US" b="1" i="1" baseline="0" dirty="0"/>
            <a:t>:</a:t>
          </a:r>
          <a:r>
            <a:rPr lang="en-US" b="0" i="1" baseline="0" dirty="0"/>
            <a:t> 0.3333</a:t>
          </a:r>
          <a:endParaRPr lang="en-US" dirty="0"/>
        </a:p>
      </dgm:t>
    </dgm:pt>
    <dgm:pt modelId="{D9BEB396-D207-4E5D-B50B-B7D153D8F54D}" type="parTrans" cxnId="{8798A42C-C0C6-43BF-82D4-F188B9A8DAF1}">
      <dgm:prSet/>
      <dgm:spPr/>
      <dgm:t>
        <a:bodyPr/>
        <a:lstStyle/>
        <a:p>
          <a:endParaRPr lang="en-US"/>
        </a:p>
      </dgm:t>
    </dgm:pt>
    <dgm:pt modelId="{8B749CB1-859D-414B-A72B-255FFCDFD5A8}" type="sibTrans" cxnId="{8798A42C-C0C6-43BF-82D4-F188B9A8DAF1}">
      <dgm:prSet/>
      <dgm:spPr/>
      <dgm:t>
        <a:bodyPr/>
        <a:lstStyle/>
        <a:p>
          <a:endParaRPr lang="en-US"/>
        </a:p>
      </dgm:t>
    </dgm:pt>
    <dgm:pt modelId="{3D2A3A44-051D-4586-B983-9B9DD4CC8FF0}">
      <dgm:prSet/>
      <dgm:spPr/>
      <dgm:t>
        <a:bodyPr/>
        <a:lstStyle/>
        <a:p>
          <a:r>
            <a:rPr lang="en-US" b="0" i="0" baseline="0"/>
            <a:t>Class Distribution:</a:t>
          </a:r>
          <a:endParaRPr lang="en-US"/>
        </a:p>
      </dgm:t>
    </dgm:pt>
    <dgm:pt modelId="{5C97ACA0-9B63-491D-B992-07D87C300CB3}" type="parTrans" cxnId="{D75B045A-6DE8-4D60-8592-F95B6A252A6D}">
      <dgm:prSet/>
      <dgm:spPr/>
      <dgm:t>
        <a:bodyPr/>
        <a:lstStyle/>
        <a:p>
          <a:endParaRPr lang="en-US"/>
        </a:p>
      </dgm:t>
    </dgm:pt>
    <dgm:pt modelId="{61C35829-9C06-4285-8CEE-9604D0633566}" type="sibTrans" cxnId="{D75B045A-6DE8-4D60-8592-F95B6A252A6D}">
      <dgm:prSet/>
      <dgm:spPr/>
      <dgm:t>
        <a:bodyPr/>
        <a:lstStyle/>
        <a:p>
          <a:endParaRPr lang="en-US"/>
        </a:p>
      </dgm:t>
    </dgm:pt>
    <dgm:pt modelId="{0D590BA1-F871-4F7E-83A9-5335222AEB95}">
      <dgm:prSet/>
      <dgm:spPr/>
      <dgm:t>
        <a:bodyPr/>
        <a:lstStyle/>
        <a:p>
          <a:r>
            <a:rPr lang="en-US" b="0" i="0" baseline="0"/>
            <a:t>10 classes (labeled from 0 to 9)</a:t>
          </a:r>
          <a:endParaRPr lang="en-US"/>
        </a:p>
      </dgm:t>
    </dgm:pt>
    <dgm:pt modelId="{A5874709-5BAC-4050-9679-900A7E63BE25}" type="parTrans" cxnId="{F457045E-B644-4F8F-BF0A-4C843566A3DE}">
      <dgm:prSet/>
      <dgm:spPr/>
      <dgm:t>
        <a:bodyPr/>
        <a:lstStyle/>
        <a:p>
          <a:endParaRPr lang="en-US"/>
        </a:p>
      </dgm:t>
    </dgm:pt>
    <dgm:pt modelId="{F4C94A92-BE35-4FBF-9259-680FD3A83CEC}" type="sibTrans" cxnId="{F457045E-B644-4F8F-BF0A-4C843566A3DE}">
      <dgm:prSet/>
      <dgm:spPr/>
      <dgm:t>
        <a:bodyPr/>
        <a:lstStyle/>
        <a:p>
          <a:endParaRPr lang="en-US"/>
        </a:p>
      </dgm:t>
    </dgm:pt>
    <dgm:pt modelId="{5E2300E3-70B2-4498-9D38-9396E7161B73}">
      <dgm:prSet/>
      <dgm:spPr/>
      <dgm:t>
        <a:bodyPr/>
        <a:lstStyle/>
        <a:p>
          <a:r>
            <a:rPr lang="en-US" b="0" i="0" baseline="0" dirty="0"/>
            <a:t>Each class contains around 492 images, except for class 3 (481 images) and class 7 (429 images)</a:t>
          </a:r>
          <a:endParaRPr lang="en-US" dirty="0"/>
        </a:p>
      </dgm:t>
    </dgm:pt>
    <dgm:pt modelId="{87284679-2333-4E12-9789-6DBDB0878B00}" type="parTrans" cxnId="{D9EA78FA-A7F7-424D-AF51-FD372FFD76B6}">
      <dgm:prSet/>
      <dgm:spPr/>
      <dgm:t>
        <a:bodyPr/>
        <a:lstStyle/>
        <a:p>
          <a:endParaRPr lang="en-US"/>
        </a:p>
      </dgm:t>
    </dgm:pt>
    <dgm:pt modelId="{13A82801-7D20-4C28-9EFF-0E38F3FF374A}" type="sibTrans" cxnId="{D9EA78FA-A7F7-424D-AF51-FD372FFD76B6}">
      <dgm:prSet/>
      <dgm:spPr/>
      <dgm:t>
        <a:bodyPr/>
        <a:lstStyle/>
        <a:p>
          <a:endParaRPr lang="en-US"/>
        </a:p>
      </dgm:t>
    </dgm:pt>
    <dgm:pt modelId="{0FD9767F-60C9-4C41-BD2B-1E937837AD94}">
      <dgm:prSet/>
      <dgm:spPr/>
      <dgm:t>
        <a:bodyPr/>
        <a:lstStyle/>
        <a:p>
          <a:r>
            <a:rPr lang="en-US" b="0" i="0" baseline="0"/>
            <a:t>There was imbalance in class distributions, so WeightedRandomSampler is used to ensure fair sampling during training</a:t>
          </a:r>
          <a:endParaRPr lang="en-US"/>
        </a:p>
      </dgm:t>
    </dgm:pt>
    <dgm:pt modelId="{69A6BD74-0D4E-41C8-B0D1-74AA8ED67B1E}" type="parTrans" cxnId="{76845B9A-C2AA-43A9-8F6D-D390C0C89F31}">
      <dgm:prSet/>
      <dgm:spPr/>
      <dgm:t>
        <a:bodyPr/>
        <a:lstStyle/>
        <a:p>
          <a:endParaRPr lang="en-US"/>
        </a:p>
      </dgm:t>
    </dgm:pt>
    <dgm:pt modelId="{B25314B8-E4D8-4F4A-BC36-77E26A2EC119}" type="sibTrans" cxnId="{76845B9A-C2AA-43A9-8F6D-D390C0C89F31}">
      <dgm:prSet/>
      <dgm:spPr/>
      <dgm:t>
        <a:bodyPr/>
        <a:lstStyle/>
        <a:p>
          <a:endParaRPr lang="en-US"/>
        </a:p>
      </dgm:t>
    </dgm:pt>
    <dgm:pt modelId="{F371229C-9AFE-4A04-A3EC-FBB10D906087}" type="pres">
      <dgm:prSet presAssocID="{11420438-D087-4FEB-861B-FFD871EA87FB}" presName="linear" presStyleCnt="0">
        <dgm:presLayoutVars>
          <dgm:dir/>
          <dgm:animLvl val="lvl"/>
          <dgm:resizeHandles val="exact"/>
        </dgm:presLayoutVars>
      </dgm:prSet>
      <dgm:spPr/>
    </dgm:pt>
    <dgm:pt modelId="{E799BDF2-A1BB-4B61-9334-609E50FD728C}" type="pres">
      <dgm:prSet presAssocID="{5EA123F7-96E5-4807-B487-A83BE593E7E7}" presName="parentLin" presStyleCnt="0"/>
      <dgm:spPr/>
    </dgm:pt>
    <dgm:pt modelId="{52357045-3586-4A24-AF7A-DDBCFECB3AFC}" type="pres">
      <dgm:prSet presAssocID="{5EA123F7-96E5-4807-B487-A83BE593E7E7}" presName="parentLeftMargin" presStyleLbl="node1" presStyleIdx="0" presStyleCnt="3"/>
      <dgm:spPr/>
    </dgm:pt>
    <dgm:pt modelId="{BFE92786-A512-41BD-AADE-565EF86F97B9}" type="pres">
      <dgm:prSet presAssocID="{5EA123F7-96E5-4807-B487-A83BE593E7E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C693DDF-0221-4EE9-900B-10A1211F0BD7}" type="pres">
      <dgm:prSet presAssocID="{5EA123F7-96E5-4807-B487-A83BE593E7E7}" presName="negativeSpace" presStyleCnt="0"/>
      <dgm:spPr/>
    </dgm:pt>
    <dgm:pt modelId="{648CA937-8C52-4EFF-B968-7B33694FDBAE}" type="pres">
      <dgm:prSet presAssocID="{5EA123F7-96E5-4807-B487-A83BE593E7E7}" presName="childText" presStyleLbl="conFgAcc1" presStyleIdx="0" presStyleCnt="3">
        <dgm:presLayoutVars>
          <dgm:bulletEnabled val="1"/>
        </dgm:presLayoutVars>
      </dgm:prSet>
      <dgm:spPr/>
    </dgm:pt>
    <dgm:pt modelId="{F8BC57B3-AFCF-43FD-8638-55BACCC8B4F9}" type="pres">
      <dgm:prSet presAssocID="{57ADC4D5-6E7F-4B1A-BB98-09FFEA68A22D}" presName="spaceBetweenRectangles" presStyleCnt="0"/>
      <dgm:spPr/>
    </dgm:pt>
    <dgm:pt modelId="{0E65BD55-56A5-4162-A656-C1CB542B0DDF}" type="pres">
      <dgm:prSet presAssocID="{270C7AF6-E0FC-4FB9-8246-C95D2773E8C6}" presName="parentLin" presStyleCnt="0"/>
      <dgm:spPr/>
    </dgm:pt>
    <dgm:pt modelId="{358CC440-FFF2-4B65-B5D5-EB92617831E4}" type="pres">
      <dgm:prSet presAssocID="{270C7AF6-E0FC-4FB9-8246-C95D2773E8C6}" presName="parentLeftMargin" presStyleLbl="node1" presStyleIdx="0" presStyleCnt="3"/>
      <dgm:spPr/>
    </dgm:pt>
    <dgm:pt modelId="{255BF2D7-0E2D-43E5-8AD0-2DF92C8EBDEC}" type="pres">
      <dgm:prSet presAssocID="{270C7AF6-E0FC-4FB9-8246-C95D2773E8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D1BCAC0-AD9C-48D2-8C83-94258E6CCC7B}" type="pres">
      <dgm:prSet presAssocID="{270C7AF6-E0FC-4FB9-8246-C95D2773E8C6}" presName="negativeSpace" presStyleCnt="0"/>
      <dgm:spPr/>
    </dgm:pt>
    <dgm:pt modelId="{C0174821-86E9-484D-AA79-63E25C76EC58}" type="pres">
      <dgm:prSet presAssocID="{270C7AF6-E0FC-4FB9-8246-C95D2773E8C6}" presName="childText" presStyleLbl="conFgAcc1" presStyleIdx="1" presStyleCnt="3">
        <dgm:presLayoutVars>
          <dgm:bulletEnabled val="1"/>
        </dgm:presLayoutVars>
      </dgm:prSet>
      <dgm:spPr/>
    </dgm:pt>
    <dgm:pt modelId="{5C9772EE-30BE-4994-860D-7C1324481AD2}" type="pres">
      <dgm:prSet presAssocID="{E69A2005-9CA0-4153-B055-972702F20417}" presName="spaceBetweenRectangles" presStyleCnt="0"/>
      <dgm:spPr/>
    </dgm:pt>
    <dgm:pt modelId="{4CB29B72-7643-489B-B741-E53F0887015E}" type="pres">
      <dgm:prSet presAssocID="{3D2A3A44-051D-4586-B983-9B9DD4CC8FF0}" presName="parentLin" presStyleCnt="0"/>
      <dgm:spPr/>
    </dgm:pt>
    <dgm:pt modelId="{FE3A955F-0B3F-4250-BE16-5C58351A86CD}" type="pres">
      <dgm:prSet presAssocID="{3D2A3A44-051D-4586-B983-9B9DD4CC8FF0}" presName="parentLeftMargin" presStyleLbl="node1" presStyleIdx="1" presStyleCnt="3"/>
      <dgm:spPr/>
    </dgm:pt>
    <dgm:pt modelId="{C65283AF-8636-461B-B70E-51EC0BF7552C}" type="pres">
      <dgm:prSet presAssocID="{3D2A3A44-051D-4586-B983-9B9DD4CC8FF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1D7CD73-D8AD-4081-A1E1-6E780F20C2FA}" type="pres">
      <dgm:prSet presAssocID="{3D2A3A44-051D-4586-B983-9B9DD4CC8FF0}" presName="negativeSpace" presStyleCnt="0"/>
      <dgm:spPr/>
    </dgm:pt>
    <dgm:pt modelId="{CA146DCD-61D3-4F56-9F36-759FDDBCEBA8}" type="pres">
      <dgm:prSet presAssocID="{3D2A3A44-051D-4586-B983-9B9DD4CC8FF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EDAFC05-4691-4C67-BE07-2AF6816AD3FC}" srcId="{94533E80-1281-4762-B2AE-A10254C09A8D}" destId="{60492964-40D0-4D31-8A0C-D33425EDE9B5}" srcOrd="0" destOrd="0" parTransId="{FAB10F4A-1BAA-4B7A-A6DC-B72D725165D5}" sibTransId="{454BBC0E-C4E5-4DF0-A568-938B4544D38A}"/>
    <dgm:cxn modelId="{8798A42C-C0C6-43BF-82D4-F188B9A8DAF1}" srcId="{853442B3-DDE0-46D4-9CA1-F9229D2FCE41}" destId="{285EC658-2025-4F12-B963-C3B7C061555B}" srcOrd="0" destOrd="0" parTransId="{D9BEB396-D207-4E5D-B50B-B7D153D8F54D}" sibTransId="{8B749CB1-859D-414B-A72B-255FFCDFD5A8}"/>
    <dgm:cxn modelId="{A8193F3A-F720-42F6-AAB7-381BDB3F4946}" type="presOf" srcId="{60492964-40D0-4D31-8A0C-D33425EDE9B5}" destId="{C0174821-86E9-484D-AA79-63E25C76EC58}" srcOrd="0" destOrd="1" presId="urn:microsoft.com/office/officeart/2005/8/layout/list1"/>
    <dgm:cxn modelId="{CD92303D-0B0F-4312-B904-052B7E48596E}" srcId="{11420438-D087-4FEB-861B-FFD871EA87FB}" destId="{270C7AF6-E0FC-4FB9-8246-C95D2773E8C6}" srcOrd="1" destOrd="0" parTransId="{3336FB5B-1DD8-4536-B8DB-FF7AA5C5E42F}" sibTransId="{E69A2005-9CA0-4153-B055-972702F20417}"/>
    <dgm:cxn modelId="{8BC53C3E-97C5-4024-9905-50B9101D0305}" type="presOf" srcId="{853442B3-DDE0-46D4-9CA1-F9229D2FCE41}" destId="{C0174821-86E9-484D-AA79-63E25C76EC58}" srcOrd="0" destOrd="2" presId="urn:microsoft.com/office/officeart/2005/8/layout/list1"/>
    <dgm:cxn modelId="{9601E53F-1F80-492B-A6D5-CF02936DCE9A}" type="presOf" srcId="{94533E80-1281-4762-B2AE-A10254C09A8D}" destId="{C0174821-86E9-484D-AA79-63E25C76EC58}" srcOrd="0" destOrd="0" presId="urn:microsoft.com/office/officeart/2005/8/layout/list1"/>
    <dgm:cxn modelId="{F457045E-B644-4F8F-BF0A-4C843566A3DE}" srcId="{3D2A3A44-051D-4586-B983-9B9DD4CC8FF0}" destId="{0D590BA1-F871-4F7E-83A9-5335222AEB95}" srcOrd="0" destOrd="0" parTransId="{A5874709-5BAC-4050-9679-900A7E63BE25}" sibTransId="{F4C94A92-BE35-4FBF-9259-680FD3A83CEC}"/>
    <dgm:cxn modelId="{DA7D4B46-154B-48F3-8296-FB1A9FB92F57}" type="presOf" srcId="{0D590BA1-F871-4F7E-83A9-5335222AEB95}" destId="{CA146DCD-61D3-4F56-9F36-759FDDBCEBA8}" srcOrd="0" destOrd="0" presId="urn:microsoft.com/office/officeart/2005/8/layout/list1"/>
    <dgm:cxn modelId="{D75B045A-6DE8-4D60-8592-F95B6A252A6D}" srcId="{11420438-D087-4FEB-861B-FFD871EA87FB}" destId="{3D2A3A44-051D-4586-B983-9B9DD4CC8FF0}" srcOrd="2" destOrd="0" parTransId="{5C97ACA0-9B63-491D-B992-07D87C300CB3}" sibTransId="{61C35829-9C06-4285-8CEE-9604D0633566}"/>
    <dgm:cxn modelId="{22BD8A85-E60E-4AB5-B50C-78442156BE98}" type="presOf" srcId="{5EA123F7-96E5-4807-B487-A83BE593E7E7}" destId="{52357045-3586-4A24-AF7A-DDBCFECB3AFC}" srcOrd="0" destOrd="0" presId="urn:microsoft.com/office/officeart/2005/8/layout/list1"/>
    <dgm:cxn modelId="{3EABD586-403C-4C5F-92AA-12FC8B0D0AA8}" type="presOf" srcId="{270C7AF6-E0FC-4FB9-8246-C95D2773E8C6}" destId="{358CC440-FFF2-4B65-B5D5-EB92617831E4}" srcOrd="0" destOrd="0" presId="urn:microsoft.com/office/officeart/2005/8/layout/list1"/>
    <dgm:cxn modelId="{76845B9A-C2AA-43A9-8F6D-D390C0C89F31}" srcId="{3D2A3A44-051D-4586-B983-9B9DD4CC8FF0}" destId="{0FD9767F-60C9-4C41-BD2B-1E937837AD94}" srcOrd="2" destOrd="0" parTransId="{69A6BD74-0D4E-41C8-B0D1-74AA8ED67B1E}" sibTransId="{B25314B8-E4D8-4F4A-BC36-77E26A2EC119}"/>
    <dgm:cxn modelId="{6A00DDC6-18D6-434D-A0FB-7E31B4991BFC}" type="presOf" srcId="{0FD9767F-60C9-4C41-BD2B-1E937837AD94}" destId="{CA146DCD-61D3-4F56-9F36-759FDDBCEBA8}" srcOrd="0" destOrd="2" presId="urn:microsoft.com/office/officeart/2005/8/layout/list1"/>
    <dgm:cxn modelId="{41E874CE-6442-456E-AB00-1A3CBD60A7AA}" type="presOf" srcId="{3D2A3A44-051D-4586-B983-9B9DD4CC8FF0}" destId="{C65283AF-8636-461B-B70E-51EC0BF7552C}" srcOrd="1" destOrd="0" presId="urn:microsoft.com/office/officeart/2005/8/layout/list1"/>
    <dgm:cxn modelId="{448C0FD1-8E07-4543-89B2-FB94EF1A4BC3}" type="presOf" srcId="{5EA123F7-96E5-4807-B487-A83BE593E7E7}" destId="{BFE92786-A512-41BD-AADE-565EF86F97B9}" srcOrd="1" destOrd="0" presId="urn:microsoft.com/office/officeart/2005/8/layout/list1"/>
    <dgm:cxn modelId="{4B4BDFD6-9794-4E5F-8D0B-001BB046194D}" srcId="{270C7AF6-E0FC-4FB9-8246-C95D2773E8C6}" destId="{853442B3-DDE0-46D4-9CA1-F9229D2FCE41}" srcOrd="1" destOrd="0" parTransId="{88F03BE5-1AC6-4B03-BE12-10268D4FB9F3}" sibTransId="{ECE36C82-A6A7-47AD-9C02-9E711041671B}"/>
    <dgm:cxn modelId="{3C9C8CD9-170C-4F61-9160-B6176BBF6D0F}" type="presOf" srcId="{270C7AF6-E0FC-4FB9-8246-C95D2773E8C6}" destId="{255BF2D7-0E2D-43E5-8AD0-2DF92C8EBDEC}" srcOrd="1" destOrd="0" presId="urn:microsoft.com/office/officeart/2005/8/layout/list1"/>
    <dgm:cxn modelId="{E7EAA5EB-2178-4184-9942-BEB383D0201B}" srcId="{270C7AF6-E0FC-4FB9-8246-C95D2773E8C6}" destId="{94533E80-1281-4762-B2AE-A10254C09A8D}" srcOrd="0" destOrd="0" parTransId="{0EC5891D-49E3-42EF-816D-6500D341557F}" sibTransId="{24FE4134-28D6-48BB-AF87-AB1250DBE0C5}"/>
    <dgm:cxn modelId="{62F9C4ED-D66D-493B-A615-2177C400354C}" srcId="{11420438-D087-4FEB-861B-FFD871EA87FB}" destId="{5EA123F7-96E5-4807-B487-A83BE593E7E7}" srcOrd="0" destOrd="0" parTransId="{33936C5A-FA28-4A0A-8563-1A2CD7780EA1}" sibTransId="{57ADC4D5-6E7F-4B1A-BB98-09FFEA68A22D}"/>
    <dgm:cxn modelId="{DA658FEE-894C-42D5-80FE-ABB151C645AA}" type="presOf" srcId="{285EC658-2025-4F12-B963-C3B7C061555B}" destId="{C0174821-86E9-484D-AA79-63E25C76EC58}" srcOrd="0" destOrd="3" presId="urn:microsoft.com/office/officeart/2005/8/layout/list1"/>
    <dgm:cxn modelId="{D9EA78FA-A7F7-424D-AF51-FD372FFD76B6}" srcId="{3D2A3A44-051D-4586-B983-9B9DD4CC8FF0}" destId="{5E2300E3-70B2-4498-9D38-9396E7161B73}" srcOrd="1" destOrd="0" parTransId="{87284679-2333-4E12-9789-6DBDB0878B00}" sibTransId="{13A82801-7D20-4C28-9EFF-0E38F3FF374A}"/>
    <dgm:cxn modelId="{FFA2B5FA-F5C0-4ACA-8B3B-8AF9E3DD1F4D}" type="presOf" srcId="{5E2300E3-70B2-4498-9D38-9396E7161B73}" destId="{CA146DCD-61D3-4F56-9F36-759FDDBCEBA8}" srcOrd="0" destOrd="1" presId="urn:microsoft.com/office/officeart/2005/8/layout/list1"/>
    <dgm:cxn modelId="{410D06FD-1126-4FED-852B-0E305597E70A}" type="presOf" srcId="{3D2A3A44-051D-4586-B983-9B9DD4CC8FF0}" destId="{FE3A955F-0B3F-4250-BE16-5C58351A86CD}" srcOrd="0" destOrd="0" presId="urn:microsoft.com/office/officeart/2005/8/layout/list1"/>
    <dgm:cxn modelId="{7F24FAFE-8E9F-4AB4-AFDD-A44569F28333}" type="presOf" srcId="{11420438-D087-4FEB-861B-FFD871EA87FB}" destId="{F371229C-9AFE-4A04-A3EC-FBB10D906087}" srcOrd="0" destOrd="0" presId="urn:microsoft.com/office/officeart/2005/8/layout/list1"/>
    <dgm:cxn modelId="{3D22FB62-376A-40A0-B634-90C1801B5B13}" type="presParOf" srcId="{F371229C-9AFE-4A04-A3EC-FBB10D906087}" destId="{E799BDF2-A1BB-4B61-9334-609E50FD728C}" srcOrd="0" destOrd="0" presId="urn:microsoft.com/office/officeart/2005/8/layout/list1"/>
    <dgm:cxn modelId="{120375A5-980F-4422-BA07-73D0474C09C7}" type="presParOf" srcId="{E799BDF2-A1BB-4B61-9334-609E50FD728C}" destId="{52357045-3586-4A24-AF7A-DDBCFECB3AFC}" srcOrd="0" destOrd="0" presId="urn:microsoft.com/office/officeart/2005/8/layout/list1"/>
    <dgm:cxn modelId="{E3944829-BCB1-4403-AA27-893013422449}" type="presParOf" srcId="{E799BDF2-A1BB-4B61-9334-609E50FD728C}" destId="{BFE92786-A512-41BD-AADE-565EF86F97B9}" srcOrd="1" destOrd="0" presId="urn:microsoft.com/office/officeart/2005/8/layout/list1"/>
    <dgm:cxn modelId="{B485D002-A566-436D-AB50-1356E5BBB45E}" type="presParOf" srcId="{F371229C-9AFE-4A04-A3EC-FBB10D906087}" destId="{1C693DDF-0221-4EE9-900B-10A1211F0BD7}" srcOrd="1" destOrd="0" presId="urn:microsoft.com/office/officeart/2005/8/layout/list1"/>
    <dgm:cxn modelId="{07CEAFDF-B138-4D92-9E48-CD21C15D2A38}" type="presParOf" srcId="{F371229C-9AFE-4A04-A3EC-FBB10D906087}" destId="{648CA937-8C52-4EFF-B968-7B33694FDBAE}" srcOrd="2" destOrd="0" presId="urn:microsoft.com/office/officeart/2005/8/layout/list1"/>
    <dgm:cxn modelId="{44E222CE-0498-44DE-A2D1-87AA590D293D}" type="presParOf" srcId="{F371229C-9AFE-4A04-A3EC-FBB10D906087}" destId="{F8BC57B3-AFCF-43FD-8638-55BACCC8B4F9}" srcOrd="3" destOrd="0" presId="urn:microsoft.com/office/officeart/2005/8/layout/list1"/>
    <dgm:cxn modelId="{208D01DF-788E-42B6-BD56-791AC82F2267}" type="presParOf" srcId="{F371229C-9AFE-4A04-A3EC-FBB10D906087}" destId="{0E65BD55-56A5-4162-A656-C1CB542B0DDF}" srcOrd="4" destOrd="0" presId="urn:microsoft.com/office/officeart/2005/8/layout/list1"/>
    <dgm:cxn modelId="{09EF1960-C0BF-4B15-ADD7-056A41B284AB}" type="presParOf" srcId="{0E65BD55-56A5-4162-A656-C1CB542B0DDF}" destId="{358CC440-FFF2-4B65-B5D5-EB92617831E4}" srcOrd="0" destOrd="0" presId="urn:microsoft.com/office/officeart/2005/8/layout/list1"/>
    <dgm:cxn modelId="{3312C511-A0D7-4CEF-97C7-B50B9C7A6006}" type="presParOf" srcId="{0E65BD55-56A5-4162-A656-C1CB542B0DDF}" destId="{255BF2D7-0E2D-43E5-8AD0-2DF92C8EBDEC}" srcOrd="1" destOrd="0" presId="urn:microsoft.com/office/officeart/2005/8/layout/list1"/>
    <dgm:cxn modelId="{B018A3E7-543C-4F68-AED1-114A239791EF}" type="presParOf" srcId="{F371229C-9AFE-4A04-A3EC-FBB10D906087}" destId="{0D1BCAC0-AD9C-48D2-8C83-94258E6CCC7B}" srcOrd="5" destOrd="0" presId="urn:microsoft.com/office/officeart/2005/8/layout/list1"/>
    <dgm:cxn modelId="{9C4B244F-DBAE-43B7-947C-79179AF35B03}" type="presParOf" srcId="{F371229C-9AFE-4A04-A3EC-FBB10D906087}" destId="{C0174821-86E9-484D-AA79-63E25C76EC58}" srcOrd="6" destOrd="0" presId="urn:microsoft.com/office/officeart/2005/8/layout/list1"/>
    <dgm:cxn modelId="{40BA64C5-BFF4-43B9-8440-F1FFD1BD1529}" type="presParOf" srcId="{F371229C-9AFE-4A04-A3EC-FBB10D906087}" destId="{5C9772EE-30BE-4994-860D-7C1324481AD2}" srcOrd="7" destOrd="0" presId="urn:microsoft.com/office/officeart/2005/8/layout/list1"/>
    <dgm:cxn modelId="{B29F57CD-02B7-4C37-8E31-2424890C5096}" type="presParOf" srcId="{F371229C-9AFE-4A04-A3EC-FBB10D906087}" destId="{4CB29B72-7643-489B-B741-E53F0887015E}" srcOrd="8" destOrd="0" presId="urn:microsoft.com/office/officeart/2005/8/layout/list1"/>
    <dgm:cxn modelId="{D8A7DFBB-011F-4903-A0CF-259B7C5BA8D8}" type="presParOf" srcId="{4CB29B72-7643-489B-B741-E53F0887015E}" destId="{FE3A955F-0B3F-4250-BE16-5C58351A86CD}" srcOrd="0" destOrd="0" presId="urn:microsoft.com/office/officeart/2005/8/layout/list1"/>
    <dgm:cxn modelId="{604F22F0-E13A-493E-A963-728958594440}" type="presParOf" srcId="{4CB29B72-7643-489B-B741-E53F0887015E}" destId="{C65283AF-8636-461B-B70E-51EC0BF7552C}" srcOrd="1" destOrd="0" presId="urn:microsoft.com/office/officeart/2005/8/layout/list1"/>
    <dgm:cxn modelId="{BB0C5D07-6759-4D15-AD9D-6AF96951F4EC}" type="presParOf" srcId="{F371229C-9AFE-4A04-A3EC-FBB10D906087}" destId="{01D7CD73-D8AD-4081-A1E1-6E780F20C2FA}" srcOrd="9" destOrd="0" presId="urn:microsoft.com/office/officeart/2005/8/layout/list1"/>
    <dgm:cxn modelId="{5F3C76F8-2A90-4B9F-91BA-D885620428A6}" type="presParOf" srcId="{F371229C-9AFE-4A04-A3EC-FBB10D906087}" destId="{CA146DCD-61D3-4F56-9F36-759FDDBCEBA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A996C5-67BE-4AB1-8CC7-AD8FDC4076A9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9E242B8-DD80-4353-9C5C-B8CE0FBCA130}">
      <dgm:prSet/>
      <dgm:spPr/>
      <dgm:t>
        <a:bodyPr/>
        <a:lstStyle/>
        <a:p>
          <a:r>
            <a:rPr lang="en-US" b="0" i="0" baseline="0"/>
            <a:t>Accuracy: 99.90% → Severe overfitting, similar to the baseline model.</a:t>
          </a:r>
          <a:endParaRPr lang="en-US"/>
        </a:p>
      </dgm:t>
    </dgm:pt>
    <dgm:pt modelId="{460FB668-7855-4862-BE04-7668A8AE064E}" type="parTrans" cxnId="{12901776-7011-4F0F-AC8E-6F40BF4A15F2}">
      <dgm:prSet/>
      <dgm:spPr/>
      <dgm:t>
        <a:bodyPr/>
        <a:lstStyle/>
        <a:p>
          <a:endParaRPr lang="en-US"/>
        </a:p>
      </dgm:t>
    </dgm:pt>
    <dgm:pt modelId="{E4FEBCCB-C936-4390-9EB3-C9FFF98D62EE}" type="sibTrans" cxnId="{12901776-7011-4F0F-AC8E-6F40BF4A15F2}">
      <dgm:prSet/>
      <dgm:spPr/>
      <dgm:t>
        <a:bodyPr/>
        <a:lstStyle/>
        <a:p>
          <a:endParaRPr lang="en-US"/>
        </a:p>
      </dgm:t>
    </dgm:pt>
    <dgm:pt modelId="{00EEB5D0-B1B1-4BFD-9B48-20563C76C64C}">
      <dgm:prSet/>
      <dgm:spPr/>
      <dgm:t>
        <a:bodyPr/>
        <a:lstStyle/>
        <a:p>
          <a:r>
            <a:rPr lang="en-US" b="0" i="0" baseline="0"/>
            <a:t>Loss Curve: Training and validation losses are extremely low, showing Dropout had little effect.</a:t>
          </a:r>
          <a:endParaRPr lang="en-US"/>
        </a:p>
      </dgm:t>
    </dgm:pt>
    <dgm:pt modelId="{BEF035D1-14A6-4101-8DF6-C8C958EA1FCE}" type="parTrans" cxnId="{5AC4F1E8-BC1E-49BE-ABD8-9C895D25813A}">
      <dgm:prSet/>
      <dgm:spPr/>
      <dgm:t>
        <a:bodyPr/>
        <a:lstStyle/>
        <a:p>
          <a:endParaRPr lang="en-US"/>
        </a:p>
      </dgm:t>
    </dgm:pt>
    <dgm:pt modelId="{974810C1-B9AA-4819-8388-9F8DFE6FF4A6}" type="sibTrans" cxnId="{5AC4F1E8-BC1E-49BE-ABD8-9C895D25813A}">
      <dgm:prSet/>
      <dgm:spPr/>
      <dgm:t>
        <a:bodyPr/>
        <a:lstStyle/>
        <a:p>
          <a:endParaRPr lang="en-US"/>
        </a:p>
      </dgm:t>
    </dgm:pt>
    <dgm:pt modelId="{C2104AF9-CD95-449F-B10F-4873BF4E4484}">
      <dgm:prSet/>
      <dgm:spPr/>
      <dgm:t>
        <a:bodyPr/>
        <a:lstStyle/>
        <a:p>
          <a:r>
            <a:rPr lang="en-US" b="0" i="0" baseline="0"/>
            <a:t>Issue: Dropout alone was not enough to regularize; the model still memorized the dataset.</a:t>
          </a:r>
          <a:endParaRPr lang="en-US"/>
        </a:p>
      </dgm:t>
    </dgm:pt>
    <dgm:pt modelId="{45EAADDB-C93B-4D11-935D-5A5EEC2F6300}" type="parTrans" cxnId="{FDA5E16A-AF5A-4F34-A229-E15829ABFD9D}">
      <dgm:prSet/>
      <dgm:spPr/>
      <dgm:t>
        <a:bodyPr/>
        <a:lstStyle/>
        <a:p>
          <a:endParaRPr lang="en-US"/>
        </a:p>
      </dgm:t>
    </dgm:pt>
    <dgm:pt modelId="{6F825483-5C92-47F7-A219-72ED3D2F5605}" type="sibTrans" cxnId="{FDA5E16A-AF5A-4F34-A229-E15829ABFD9D}">
      <dgm:prSet/>
      <dgm:spPr/>
      <dgm:t>
        <a:bodyPr/>
        <a:lstStyle/>
        <a:p>
          <a:endParaRPr lang="en-US"/>
        </a:p>
      </dgm:t>
    </dgm:pt>
    <dgm:pt modelId="{F65555A2-4887-4B5F-9C4E-BC7272F8B8B8}">
      <dgm:prSet/>
      <dgm:spPr/>
      <dgm:t>
        <a:bodyPr/>
        <a:lstStyle/>
        <a:p>
          <a:r>
            <a:rPr lang="en-US" b="0" i="0" baseline="0"/>
            <a:t>Conclusion: Needs additional regularization, such as L2 weight decay.</a:t>
          </a:r>
          <a:endParaRPr lang="en-US"/>
        </a:p>
      </dgm:t>
    </dgm:pt>
    <dgm:pt modelId="{F3668B4A-7647-44A6-B0FF-63AD44266B56}" type="parTrans" cxnId="{8EB07285-E5A6-4CB4-9B75-536476B358D7}">
      <dgm:prSet/>
      <dgm:spPr/>
      <dgm:t>
        <a:bodyPr/>
        <a:lstStyle/>
        <a:p>
          <a:endParaRPr lang="en-US"/>
        </a:p>
      </dgm:t>
    </dgm:pt>
    <dgm:pt modelId="{63DF191C-CCAB-49DA-AAE0-883601499A49}" type="sibTrans" cxnId="{8EB07285-E5A6-4CB4-9B75-536476B358D7}">
      <dgm:prSet/>
      <dgm:spPr/>
      <dgm:t>
        <a:bodyPr/>
        <a:lstStyle/>
        <a:p>
          <a:endParaRPr lang="en-US"/>
        </a:p>
      </dgm:t>
    </dgm:pt>
    <dgm:pt modelId="{216D1A4F-CB45-49E8-A2EE-EC8B515A1D38}" type="pres">
      <dgm:prSet presAssocID="{58A996C5-67BE-4AB1-8CC7-AD8FDC4076A9}" presName="vert0" presStyleCnt="0">
        <dgm:presLayoutVars>
          <dgm:dir/>
          <dgm:animOne val="branch"/>
          <dgm:animLvl val="lvl"/>
        </dgm:presLayoutVars>
      </dgm:prSet>
      <dgm:spPr/>
    </dgm:pt>
    <dgm:pt modelId="{7BEFA46F-A1E1-42B3-A8B5-D9D413B5C5B4}" type="pres">
      <dgm:prSet presAssocID="{69E242B8-DD80-4353-9C5C-B8CE0FBCA130}" presName="thickLine" presStyleLbl="alignNode1" presStyleIdx="0" presStyleCnt="4"/>
      <dgm:spPr/>
    </dgm:pt>
    <dgm:pt modelId="{51E9ECDD-A3D3-4830-9379-D94140BC7890}" type="pres">
      <dgm:prSet presAssocID="{69E242B8-DD80-4353-9C5C-B8CE0FBCA130}" presName="horz1" presStyleCnt="0"/>
      <dgm:spPr/>
    </dgm:pt>
    <dgm:pt modelId="{80DE481B-59D9-4050-A9CB-D89FF4F2C599}" type="pres">
      <dgm:prSet presAssocID="{69E242B8-DD80-4353-9C5C-B8CE0FBCA130}" presName="tx1" presStyleLbl="revTx" presStyleIdx="0" presStyleCnt="4"/>
      <dgm:spPr/>
    </dgm:pt>
    <dgm:pt modelId="{87F89C2A-3208-4952-878C-F4451AE6A77C}" type="pres">
      <dgm:prSet presAssocID="{69E242B8-DD80-4353-9C5C-B8CE0FBCA130}" presName="vert1" presStyleCnt="0"/>
      <dgm:spPr/>
    </dgm:pt>
    <dgm:pt modelId="{38EA4CD7-8922-4117-82B8-6F772225E683}" type="pres">
      <dgm:prSet presAssocID="{00EEB5D0-B1B1-4BFD-9B48-20563C76C64C}" presName="thickLine" presStyleLbl="alignNode1" presStyleIdx="1" presStyleCnt="4"/>
      <dgm:spPr/>
    </dgm:pt>
    <dgm:pt modelId="{DBE105A8-D59C-49C1-8EB0-598840EFF492}" type="pres">
      <dgm:prSet presAssocID="{00EEB5D0-B1B1-4BFD-9B48-20563C76C64C}" presName="horz1" presStyleCnt="0"/>
      <dgm:spPr/>
    </dgm:pt>
    <dgm:pt modelId="{2742F4EE-2A59-41C0-9EBA-AE03DA58C42A}" type="pres">
      <dgm:prSet presAssocID="{00EEB5D0-B1B1-4BFD-9B48-20563C76C64C}" presName="tx1" presStyleLbl="revTx" presStyleIdx="1" presStyleCnt="4"/>
      <dgm:spPr/>
    </dgm:pt>
    <dgm:pt modelId="{E326F35A-CAFE-4295-B5AE-54C1D0A8DE7C}" type="pres">
      <dgm:prSet presAssocID="{00EEB5D0-B1B1-4BFD-9B48-20563C76C64C}" presName="vert1" presStyleCnt="0"/>
      <dgm:spPr/>
    </dgm:pt>
    <dgm:pt modelId="{3FD9AFDA-82A0-4614-AEB7-A56FD7662EC0}" type="pres">
      <dgm:prSet presAssocID="{C2104AF9-CD95-449F-B10F-4873BF4E4484}" presName="thickLine" presStyleLbl="alignNode1" presStyleIdx="2" presStyleCnt="4"/>
      <dgm:spPr/>
    </dgm:pt>
    <dgm:pt modelId="{6A536B95-32F1-4C08-8376-FF865CB5B016}" type="pres">
      <dgm:prSet presAssocID="{C2104AF9-CD95-449F-B10F-4873BF4E4484}" presName="horz1" presStyleCnt="0"/>
      <dgm:spPr/>
    </dgm:pt>
    <dgm:pt modelId="{03BCC220-9792-4F96-B150-EA8D8F1E1D4F}" type="pres">
      <dgm:prSet presAssocID="{C2104AF9-CD95-449F-B10F-4873BF4E4484}" presName="tx1" presStyleLbl="revTx" presStyleIdx="2" presStyleCnt="4"/>
      <dgm:spPr/>
    </dgm:pt>
    <dgm:pt modelId="{5982E34A-0D74-4312-AF1F-6583512C770F}" type="pres">
      <dgm:prSet presAssocID="{C2104AF9-CD95-449F-B10F-4873BF4E4484}" presName="vert1" presStyleCnt="0"/>
      <dgm:spPr/>
    </dgm:pt>
    <dgm:pt modelId="{61319C27-425A-4A30-B1B6-8D83032BF47E}" type="pres">
      <dgm:prSet presAssocID="{F65555A2-4887-4B5F-9C4E-BC7272F8B8B8}" presName="thickLine" presStyleLbl="alignNode1" presStyleIdx="3" presStyleCnt="4"/>
      <dgm:spPr/>
    </dgm:pt>
    <dgm:pt modelId="{FD7E09C0-87FF-41F0-B920-31D84D6C669D}" type="pres">
      <dgm:prSet presAssocID="{F65555A2-4887-4B5F-9C4E-BC7272F8B8B8}" presName="horz1" presStyleCnt="0"/>
      <dgm:spPr/>
    </dgm:pt>
    <dgm:pt modelId="{852F9CD6-8C99-49B7-9D72-775137E4D493}" type="pres">
      <dgm:prSet presAssocID="{F65555A2-4887-4B5F-9C4E-BC7272F8B8B8}" presName="tx1" presStyleLbl="revTx" presStyleIdx="3" presStyleCnt="4"/>
      <dgm:spPr/>
    </dgm:pt>
    <dgm:pt modelId="{A004B86E-4179-4B36-9D71-7D1D16E514CC}" type="pres">
      <dgm:prSet presAssocID="{F65555A2-4887-4B5F-9C4E-BC7272F8B8B8}" presName="vert1" presStyleCnt="0"/>
      <dgm:spPr/>
    </dgm:pt>
  </dgm:ptLst>
  <dgm:cxnLst>
    <dgm:cxn modelId="{1C836B0A-0DFE-41A0-ADE1-580568C1BCEE}" type="presOf" srcId="{00EEB5D0-B1B1-4BFD-9B48-20563C76C64C}" destId="{2742F4EE-2A59-41C0-9EBA-AE03DA58C42A}" srcOrd="0" destOrd="0" presId="urn:microsoft.com/office/officeart/2008/layout/LinedList"/>
    <dgm:cxn modelId="{FDA5E16A-AF5A-4F34-A229-E15829ABFD9D}" srcId="{58A996C5-67BE-4AB1-8CC7-AD8FDC4076A9}" destId="{C2104AF9-CD95-449F-B10F-4873BF4E4484}" srcOrd="2" destOrd="0" parTransId="{45EAADDB-C93B-4D11-935D-5A5EEC2F6300}" sibTransId="{6F825483-5C92-47F7-A219-72ED3D2F5605}"/>
    <dgm:cxn modelId="{12901776-7011-4F0F-AC8E-6F40BF4A15F2}" srcId="{58A996C5-67BE-4AB1-8CC7-AD8FDC4076A9}" destId="{69E242B8-DD80-4353-9C5C-B8CE0FBCA130}" srcOrd="0" destOrd="0" parTransId="{460FB668-7855-4862-BE04-7668A8AE064E}" sibTransId="{E4FEBCCB-C936-4390-9EB3-C9FFF98D62EE}"/>
    <dgm:cxn modelId="{8EB07285-E5A6-4CB4-9B75-536476B358D7}" srcId="{58A996C5-67BE-4AB1-8CC7-AD8FDC4076A9}" destId="{F65555A2-4887-4B5F-9C4E-BC7272F8B8B8}" srcOrd="3" destOrd="0" parTransId="{F3668B4A-7647-44A6-B0FF-63AD44266B56}" sibTransId="{63DF191C-CCAB-49DA-AAE0-883601499A49}"/>
    <dgm:cxn modelId="{667AAC89-42FC-44A2-ABF9-9F4044C886AF}" type="presOf" srcId="{58A996C5-67BE-4AB1-8CC7-AD8FDC4076A9}" destId="{216D1A4F-CB45-49E8-A2EE-EC8B515A1D38}" srcOrd="0" destOrd="0" presId="urn:microsoft.com/office/officeart/2008/layout/LinedList"/>
    <dgm:cxn modelId="{99445790-8B76-4BE2-873B-212ED6B3F301}" type="presOf" srcId="{C2104AF9-CD95-449F-B10F-4873BF4E4484}" destId="{03BCC220-9792-4F96-B150-EA8D8F1E1D4F}" srcOrd="0" destOrd="0" presId="urn:microsoft.com/office/officeart/2008/layout/LinedList"/>
    <dgm:cxn modelId="{C0E243C9-9297-47D2-94CD-1308971A792E}" type="presOf" srcId="{69E242B8-DD80-4353-9C5C-B8CE0FBCA130}" destId="{80DE481B-59D9-4050-A9CB-D89FF4F2C599}" srcOrd="0" destOrd="0" presId="urn:microsoft.com/office/officeart/2008/layout/LinedList"/>
    <dgm:cxn modelId="{3AA173E5-0685-4998-B12C-D9227B0845B1}" type="presOf" srcId="{F65555A2-4887-4B5F-9C4E-BC7272F8B8B8}" destId="{852F9CD6-8C99-49B7-9D72-775137E4D493}" srcOrd="0" destOrd="0" presId="urn:microsoft.com/office/officeart/2008/layout/LinedList"/>
    <dgm:cxn modelId="{5AC4F1E8-BC1E-49BE-ABD8-9C895D25813A}" srcId="{58A996C5-67BE-4AB1-8CC7-AD8FDC4076A9}" destId="{00EEB5D0-B1B1-4BFD-9B48-20563C76C64C}" srcOrd="1" destOrd="0" parTransId="{BEF035D1-14A6-4101-8DF6-C8C958EA1FCE}" sibTransId="{974810C1-B9AA-4819-8388-9F8DFE6FF4A6}"/>
    <dgm:cxn modelId="{73570A3E-F211-4D0F-9498-CDEA6ACB9BEC}" type="presParOf" srcId="{216D1A4F-CB45-49E8-A2EE-EC8B515A1D38}" destId="{7BEFA46F-A1E1-42B3-A8B5-D9D413B5C5B4}" srcOrd="0" destOrd="0" presId="urn:microsoft.com/office/officeart/2008/layout/LinedList"/>
    <dgm:cxn modelId="{EB3F2ACE-E519-457E-AE8D-1415E18D0CC1}" type="presParOf" srcId="{216D1A4F-CB45-49E8-A2EE-EC8B515A1D38}" destId="{51E9ECDD-A3D3-4830-9379-D94140BC7890}" srcOrd="1" destOrd="0" presId="urn:microsoft.com/office/officeart/2008/layout/LinedList"/>
    <dgm:cxn modelId="{1F200C28-9E09-40FA-84F4-205A2B869CD6}" type="presParOf" srcId="{51E9ECDD-A3D3-4830-9379-D94140BC7890}" destId="{80DE481B-59D9-4050-A9CB-D89FF4F2C599}" srcOrd="0" destOrd="0" presId="urn:microsoft.com/office/officeart/2008/layout/LinedList"/>
    <dgm:cxn modelId="{653D3239-5585-40A9-8F5F-7821EBE5544D}" type="presParOf" srcId="{51E9ECDD-A3D3-4830-9379-D94140BC7890}" destId="{87F89C2A-3208-4952-878C-F4451AE6A77C}" srcOrd="1" destOrd="0" presId="urn:microsoft.com/office/officeart/2008/layout/LinedList"/>
    <dgm:cxn modelId="{BFB00613-056F-4549-8B89-4E4136812557}" type="presParOf" srcId="{216D1A4F-CB45-49E8-A2EE-EC8B515A1D38}" destId="{38EA4CD7-8922-4117-82B8-6F772225E683}" srcOrd="2" destOrd="0" presId="urn:microsoft.com/office/officeart/2008/layout/LinedList"/>
    <dgm:cxn modelId="{A72DD0D4-B58F-4043-AD40-25D6067C6D16}" type="presParOf" srcId="{216D1A4F-CB45-49E8-A2EE-EC8B515A1D38}" destId="{DBE105A8-D59C-49C1-8EB0-598840EFF492}" srcOrd="3" destOrd="0" presId="urn:microsoft.com/office/officeart/2008/layout/LinedList"/>
    <dgm:cxn modelId="{83179A1E-CB3E-4485-A241-D0227F8E82A0}" type="presParOf" srcId="{DBE105A8-D59C-49C1-8EB0-598840EFF492}" destId="{2742F4EE-2A59-41C0-9EBA-AE03DA58C42A}" srcOrd="0" destOrd="0" presId="urn:microsoft.com/office/officeart/2008/layout/LinedList"/>
    <dgm:cxn modelId="{086268AC-CE56-49C0-A990-3FEFE7D41CF3}" type="presParOf" srcId="{DBE105A8-D59C-49C1-8EB0-598840EFF492}" destId="{E326F35A-CAFE-4295-B5AE-54C1D0A8DE7C}" srcOrd="1" destOrd="0" presId="urn:microsoft.com/office/officeart/2008/layout/LinedList"/>
    <dgm:cxn modelId="{612174E2-00B1-4852-866A-6B5F6CDB4CB4}" type="presParOf" srcId="{216D1A4F-CB45-49E8-A2EE-EC8B515A1D38}" destId="{3FD9AFDA-82A0-4614-AEB7-A56FD7662EC0}" srcOrd="4" destOrd="0" presId="urn:microsoft.com/office/officeart/2008/layout/LinedList"/>
    <dgm:cxn modelId="{9C517204-AF8D-4B2E-8E1A-2E46585E011A}" type="presParOf" srcId="{216D1A4F-CB45-49E8-A2EE-EC8B515A1D38}" destId="{6A536B95-32F1-4C08-8376-FF865CB5B016}" srcOrd="5" destOrd="0" presId="urn:microsoft.com/office/officeart/2008/layout/LinedList"/>
    <dgm:cxn modelId="{FEAA80D6-FC3D-4D2A-8375-5E1D980881F1}" type="presParOf" srcId="{6A536B95-32F1-4C08-8376-FF865CB5B016}" destId="{03BCC220-9792-4F96-B150-EA8D8F1E1D4F}" srcOrd="0" destOrd="0" presId="urn:microsoft.com/office/officeart/2008/layout/LinedList"/>
    <dgm:cxn modelId="{C85E109B-CD61-4A5F-AE31-0536BE4C4DE1}" type="presParOf" srcId="{6A536B95-32F1-4C08-8376-FF865CB5B016}" destId="{5982E34A-0D74-4312-AF1F-6583512C770F}" srcOrd="1" destOrd="0" presId="urn:microsoft.com/office/officeart/2008/layout/LinedList"/>
    <dgm:cxn modelId="{1BC83FE5-9FD5-4D52-9A2B-92933B43F82E}" type="presParOf" srcId="{216D1A4F-CB45-49E8-A2EE-EC8B515A1D38}" destId="{61319C27-425A-4A30-B1B6-8D83032BF47E}" srcOrd="6" destOrd="0" presId="urn:microsoft.com/office/officeart/2008/layout/LinedList"/>
    <dgm:cxn modelId="{A644E69A-8161-47AA-8B97-B4006962B263}" type="presParOf" srcId="{216D1A4F-CB45-49E8-A2EE-EC8B515A1D38}" destId="{FD7E09C0-87FF-41F0-B920-31D84D6C669D}" srcOrd="7" destOrd="0" presId="urn:microsoft.com/office/officeart/2008/layout/LinedList"/>
    <dgm:cxn modelId="{BDA3EF60-FCFD-48B5-96B8-FBD00B1E5833}" type="presParOf" srcId="{FD7E09C0-87FF-41F0-B920-31D84D6C669D}" destId="{852F9CD6-8C99-49B7-9D72-775137E4D493}" srcOrd="0" destOrd="0" presId="urn:microsoft.com/office/officeart/2008/layout/LinedList"/>
    <dgm:cxn modelId="{53433FB5-F09F-4944-B1D2-040E4484730C}" type="presParOf" srcId="{FD7E09C0-87FF-41F0-B920-31D84D6C669D}" destId="{A004B86E-4179-4B36-9D71-7D1D16E514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47779D-DF9A-4470-98F9-4E1BFCF1394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1A983113-239F-458E-A2B6-61D5C9AF55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Since Model3_BatchNorm (85.66%) performed best in previous experiments, we refine it by testing:</a:t>
          </a:r>
          <a:endParaRPr lang="en-US" dirty="0"/>
        </a:p>
      </dgm:t>
    </dgm:pt>
    <dgm:pt modelId="{8611D9BF-58A1-467F-995F-A75D89973A40}" type="parTrans" cxnId="{E7397BE0-E6DD-450E-8AAD-D079FDFC61E6}">
      <dgm:prSet/>
      <dgm:spPr/>
      <dgm:t>
        <a:bodyPr/>
        <a:lstStyle/>
        <a:p>
          <a:endParaRPr lang="en-US"/>
        </a:p>
      </dgm:t>
    </dgm:pt>
    <dgm:pt modelId="{9F64EC98-F26C-4551-B1A0-A44B29550381}" type="sibTrans" cxnId="{E7397BE0-E6DD-450E-8AAD-D079FDFC61E6}">
      <dgm:prSet/>
      <dgm:spPr/>
      <dgm:t>
        <a:bodyPr/>
        <a:lstStyle/>
        <a:p>
          <a:endParaRPr lang="en-US"/>
        </a:p>
      </dgm:t>
    </dgm:pt>
    <dgm:pt modelId="{A6A1A321-DCAD-430C-87E7-FD4969CD3E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Key Modifications:</a:t>
          </a:r>
          <a:endParaRPr lang="en-US"/>
        </a:p>
      </dgm:t>
    </dgm:pt>
    <dgm:pt modelId="{8DD93A88-2A7F-459E-B15F-E4A931A1F53F}" type="parTrans" cxnId="{E96BA803-22E0-4CC5-B672-095392367343}">
      <dgm:prSet/>
      <dgm:spPr/>
      <dgm:t>
        <a:bodyPr/>
        <a:lstStyle/>
        <a:p>
          <a:endParaRPr lang="en-US"/>
        </a:p>
      </dgm:t>
    </dgm:pt>
    <dgm:pt modelId="{9A1F9E8B-9E8C-416E-A337-EC7C7F31B989}" type="sibTrans" cxnId="{E96BA803-22E0-4CC5-B672-095392367343}">
      <dgm:prSet/>
      <dgm:spPr/>
      <dgm:t>
        <a:bodyPr/>
        <a:lstStyle/>
        <a:p>
          <a:endParaRPr lang="en-US"/>
        </a:p>
      </dgm:t>
    </dgm:pt>
    <dgm:pt modelId="{C500B952-FBF3-4EA1-A20A-0188ED83EA6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baseline="0"/>
            <a:t>Layer Depth:</a:t>
          </a:r>
          <a:r>
            <a:rPr lang="en-US" sz="1400" b="0" i="0" baseline="0"/>
            <a:t> 2 or 3 hidden layers.</a:t>
          </a:r>
          <a:endParaRPr lang="en-US" sz="1400" dirty="0"/>
        </a:p>
      </dgm:t>
    </dgm:pt>
    <dgm:pt modelId="{EF13585A-59FA-4A7F-BF2D-2FE3AF4AC5D4}" type="parTrans" cxnId="{B79ED709-A83A-41F4-A7E6-1B965E3D753E}">
      <dgm:prSet/>
      <dgm:spPr/>
      <dgm:t>
        <a:bodyPr/>
        <a:lstStyle/>
        <a:p>
          <a:endParaRPr lang="en-US"/>
        </a:p>
      </dgm:t>
    </dgm:pt>
    <dgm:pt modelId="{A7CA83DB-1AA9-464D-9699-A32FC5495589}" type="sibTrans" cxnId="{B79ED709-A83A-41F4-A7E6-1B965E3D753E}">
      <dgm:prSet/>
      <dgm:spPr/>
      <dgm:t>
        <a:bodyPr/>
        <a:lstStyle/>
        <a:p>
          <a:endParaRPr lang="en-US"/>
        </a:p>
      </dgm:t>
    </dgm:pt>
    <dgm:pt modelId="{744713FE-5FC2-449A-81DD-AE2D89EF93C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baseline="0"/>
            <a:t>Weight Initialization:</a:t>
          </a:r>
          <a:r>
            <a:rPr lang="en-US" sz="1400" b="0" i="0" baseline="0"/>
            <a:t> Xavier or He Normal.</a:t>
          </a:r>
          <a:endParaRPr lang="en-US" sz="1400" dirty="0"/>
        </a:p>
      </dgm:t>
    </dgm:pt>
    <dgm:pt modelId="{A3A2CCE7-8EC1-4FE4-933F-D4FD82549409}" type="parTrans" cxnId="{4E59F6A5-BE39-4B55-AA25-ED6AF929E9E6}">
      <dgm:prSet/>
      <dgm:spPr/>
      <dgm:t>
        <a:bodyPr/>
        <a:lstStyle/>
        <a:p>
          <a:endParaRPr lang="en-US"/>
        </a:p>
      </dgm:t>
    </dgm:pt>
    <dgm:pt modelId="{5198FC29-F364-47CC-9D88-AC7FA7A1743B}" type="sibTrans" cxnId="{4E59F6A5-BE39-4B55-AA25-ED6AF929E9E6}">
      <dgm:prSet/>
      <dgm:spPr/>
      <dgm:t>
        <a:bodyPr/>
        <a:lstStyle/>
        <a:p>
          <a:endParaRPr lang="en-US"/>
        </a:p>
      </dgm:t>
    </dgm:pt>
    <dgm:pt modelId="{70E36FD6-A360-41AD-BB86-AE1B6AA1E8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baseline="0"/>
            <a:t>Loss Function:</a:t>
          </a:r>
          <a:r>
            <a:rPr lang="en-US" sz="1400" b="0" i="0" baseline="0"/>
            <a:t> CrossEntropy vs. Label Smoothing</a:t>
          </a:r>
          <a:endParaRPr lang="en-US" sz="1400" dirty="0"/>
        </a:p>
      </dgm:t>
    </dgm:pt>
    <dgm:pt modelId="{C9B1A18C-8117-4E1E-A32F-FA79D48C2747}" type="parTrans" cxnId="{C4A67647-5814-4F00-96CF-E93552155861}">
      <dgm:prSet/>
      <dgm:spPr/>
      <dgm:t>
        <a:bodyPr/>
        <a:lstStyle/>
        <a:p>
          <a:endParaRPr lang="en-US"/>
        </a:p>
      </dgm:t>
    </dgm:pt>
    <dgm:pt modelId="{1C64248E-8D04-4C15-BE91-CC458BB4AF5D}" type="sibTrans" cxnId="{C4A67647-5814-4F00-96CF-E93552155861}">
      <dgm:prSet/>
      <dgm:spPr/>
      <dgm:t>
        <a:bodyPr/>
        <a:lstStyle/>
        <a:p>
          <a:endParaRPr lang="en-US"/>
        </a:p>
      </dgm:t>
    </dgm:pt>
    <dgm:pt modelId="{B70EA5FD-4AEE-4BD3-8F64-F203BA7EF5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Experiment Constraints:</a:t>
          </a:r>
          <a:endParaRPr lang="en-US"/>
        </a:p>
      </dgm:t>
    </dgm:pt>
    <dgm:pt modelId="{53408D5A-C968-4D83-8E93-DA215BAEC409}" type="parTrans" cxnId="{B856D094-6956-461D-A7AE-AE89D8189D9D}">
      <dgm:prSet/>
      <dgm:spPr/>
      <dgm:t>
        <a:bodyPr/>
        <a:lstStyle/>
        <a:p>
          <a:endParaRPr lang="en-US"/>
        </a:p>
      </dgm:t>
    </dgm:pt>
    <dgm:pt modelId="{1D7F68CE-4987-458C-AD76-4DD59C597902}" type="sibTrans" cxnId="{B856D094-6956-461D-A7AE-AE89D8189D9D}">
      <dgm:prSet/>
      <dgm:spPr/>
      <dgm:t>
        <a:bodyPr/>
        <a:lstStyle/>
        <a:p>
          <a:endParaRPr lang="en-US"/>
        </a:p>
      </dgm:t>
    </dgm:pt>
    <dgm:pt modelId="{E8F6A19E-DF59-4C19-8067-D3DD89EA4E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Training capped at 10 epochs.</a:t>
          </a:r>
          <a:endParaRPr lang="en-US" dirty="0"/>
        </a:p>
      </dgm:t>
    </dgm:pt>
    <dgm:pt modelId="{8B061995-E81B-4F1F-8FD8-7D4DB911595B}" type="parTrans" cxnId="{574F6F02-228B-49CC-BEC8-7B6CF39C98D3}">
      <dgm:prSet/>
      <dgm:spPr/>
      <dgm:t>
        <a:bodyPr/>
        <a:lstStyle/>
        <a:p>
          <a:endParaRPr lang="en-US"/>
        </a:p>
      </dgm:t>
    </dgm:pt>
    <dgm:pt modelId="{94B7D2E7-BEC7-4482-8918-F752A75A2C89}" type="sibTrans" cxnId="{574F6F02-228B-49CC-BEC8-7B6CF39C98D3}">
      <dgm:prSet/>
      <dgm:spPr/>
      <dgm:t>
        <a:bodyPr/>
        <a:lstStyle/>
        <a:p>
          <a:endParaRPr lang="en-US"/>
        </a:p>
      </dgm:t>
    </dgm:pt>
    <dgm:pt modelId="{F6B0D13E-4357-4595-AA24-C17FE2CFEC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Batch Normalization remains unchanged.</a:t>
          </a:r>
          <a:endParaRPr lang="en-US" dirty="0"/>
        </a:p>
      </dgm:t>
    </dgm:pt>
    <dgm:pt modelId="{3DB13A72-5E02-40D7-98CE-F57B96B5157C}" type="parTrans" cxnId="{2FF1BC9E-3268-4A8C-9510-8B286BC36BA2}">
      <dgm:prSet/>
      <dgm:spPr/>
      <dgm:t>
        <a:bodyPr/>
        <a:lstStyle/>
        <a:p>
          <a:endParaRPr lang="en-US"/>
        </a:p>
      </dgm:t>
    </dgm:pt>
    <dgm:pt modelId="{394B7D7A-865D-4624-93C0-64F1904E9F88}" type="sibTrans" cxnId="{2FF1BC9E-3268-4A8C-9510-8B286BC36BA2}">
      <dgm:prSet/>
      <dgm:spPr/>
      <dgm:t>
        <a:bodyPr/>
        <a:lstStyle/>
        <a:p>
          <a:endParaRPr lang="en-US"/>
        </a:p>
      </dgm:t>
    </dgm:pt>
    <dgm:pt modelId="{F7DDB5A7-F5F9-4D0E-A327-66E3F154CC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All other hyperparameters (optimizer, dropout, neurons, etc.) remain constant.</a:t>
          </a:r>
          <a:endParaRPr lang="en-US" dirty="0"/>
        </a:p>
      </dgm:t>
    </dgm:pt>
    <dgm:pt modelId="{AABF053C-E2E3-4A93-A9C1-274805261582}" type="parTrans" cxnId="{E38DC00E-0B0F-418C-8B05-DFD2E98C1712}">
      <dgm:prSet/>
      <dgm:spPr/>
      <dgm:t>
        <a:bodyPr/>
        <a:lstStyle/>
        <a:p>
          <a:endParaRPr lang="en-US"/>
        </a:p>
      </dgm:t>
    </dgm:pt>
    <dgm:pt modelId="{CE4216E0-9969-4179-91BF-405AEFF920F4}" type="sibTrans" cxnId="{E38DC00E-0B0F-418C-8B05-DFD2E98C1712}">
      <dgm:prSet/>
      <dgm:spPr/>
      <dgm:t>
        <a:bodyPr/>
        <a:lstStyle/>
        <a:p>
          <a:endParaRPr lang="en-US"/>
        </a:p>
      </dgm:t>
    </dgm:pt>
    <dgm:pt modelId="{602009E7-410C-4C57-9973-61FA00565E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Selection Criteria: Best variant based on accuracy and loss curves.</a:t>
          </a:r>
          <a:endParaRPr lang="en-US" dirty="0"/>
        </a:p>
      </dgm:t>
    </dgm:pt>
    <dgm:pt modelId="{23EC15CA-BF99-4C04-A6D0-81307F703731}" type="parTrans" cxnId="{A8B9A05D-62DF-4D1C-BBA2-9593B4A730E7}">
      <dgm:prSet/>
      <dgm:spPr/>
      <dgm:t>
        <a:bodyPr/>
        <a:lstStyle/>
        <a:p>
          <a:endParaRPr lang="en-US"/>
        </a:p>
      </dgm:t>
    </dgm:pt>
    <dgm:pt modelId="{96707A83-4A1E-49C8-80F5-66BFD21AE615}" type="sibTrans" cxnId="{A8B9A05D-62DF-4D1C-BBA2-9593B4A730E7}">
      <dgm:prSet/>
      <dgm:spPr/>
      <dgm:t>
        <a:bodyPr/>
        <a:lstStyle/>
        <a:p>
          <a:endParaRPr lang="en-US"/>
        </a:p>
      </dgm:t>
    </dgm:pt>
    <dgm:pt modelId="{CF62D86B-3F11-4C84-862C-B3B231E969E4}" type="pres">
      <dgm:prSet presAssocID="{5947779D-DF9A-4470-98F9-4E1BFCF13946}" presName="root" presStyleCnt="0">
        <dgm:presLayoutVars>
          <dgm:dir/>
          <dgm:resizeHandles val="exact"/>
        </dgm:presLayoutVars>
      </dgm:prSet>
      <dgm:spPr/>
    </dgm:pt>
    <dgm:pt modelId="{17991AAC-0542-494A-8109-187E4414C602}" type="pres">
      <dgm:prSet presAssocID="{1A983113-239F-458E-A2B6-61D5C9AF55D2}" presName="compNode" presStyleCnt="0"/>
      <dgm:spPr/>
    </dgm:pt>
    <dgm:pt modelId="{A1618FCA-A869-45B7-935F-AF80355D993E}" type="pres">
      <dgm:prSet presAssocID="{1A983113-239F-458E-A2B6-61D5C9AF55D2}" presName="bgRect" presStyleLbl="bgShp" presStyleIdx="0" presStyleCnt="3"/>
      <dgm:spPr/>
    </dgm:pt>
    <dgm:pt modelId="{189A74D5-2578-47C7-AD8F-8074C41A7EB6}" type="pres">
      <dgm:prSet presAssocID="{1A983113-239F-458E-A2B6-61D5C9AF55D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2E9A0A1-ED10-4BF4-86BC-FE4D595F11A7}" type="pres">
      <dgm:prSet presAssocID="{1A983113-239F-458E-A2B6-61D5C9AF55D2}" presName="spaceRect" presStyleCnt="0"/>
      <dgm:spPr/>
    </dgm:pt>
    <dgm:pt modelId="{386667CF-C473-4FF2-A636-982EF1515FE6}" type="pres">
      <dgm:prSet presAssocID="{1A983113-239F-458E-A2B6-61D5C9AF55D2}" presName="parTx" presStyleLbl="revTx" presStyleIdx="0" presStyleCnt="5">
        <dgm:presLayoutVars>
          <dgm:chMax val="0"/>
          <dgm:chPref val="0"/>
        </dgm:presLayoutVars>
      </dgm:prSet>
      <dgm:spPr/>
    </dgm:pt>
    <dgm:pt modelId="{7891021B-A818-498F-BBD4-E765F94B4519}" type="pres">
      <dgm:prSet presAssocID="{9F64EC98-F26C-4551-B1A0-A44B29550381}" presName="sibTrans" presStyleCnt="0"/>
      <dgm:spPr/>
    </dgm:pt>
    <dgm:pt modelId="{04A83BE5-6200-4AFF-891F-CA5D693EAC28}" type="pres">
      <dgm:prSet presAssocID="{A6A1A321-DCAD-430C-87E7-FD4969CD3EAF}" presName="compNode" presStyleCnt="0"/>
      <dgm:spPr/>
    </dgm:pt>
    <dgm:pt modelId="{5CD916EC-EB32-479D-9649-908DE251198D}" type="pres">
      <dgm:prSet presAssocID="{A6A1A321-DCAD-430C-87E7-FD4969CD3EAF}" presName="bgRect" presStyleLbl="bgShp" presStyleIdx="1" presStyleCnt="3"/>
      <dgm:spPr/>
    </dgm:pt>
    <dgm:pt modelId="{99EFE098-04FB-4827-A91C-E7E5376DB145}" type="pres">
      <dgm:prSet presAssocID="{A6A1A321-DCAD-430C-87E7-FD4969CD3E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3DB014F-8632-4BE1-91AA-78EBBAD5A4A7}" type="pres">
      <dgm:prSet presAssocID="{A6A1A321-DCAD-430C-87E7-FD4969CD3EAF}" presName="spaceRect" presStyleCnt="0"/>
      <dgm:spPr/>
    </dgm:pt>
    <dgm:pt modelId="{FD37F508-EBAF-45CB-A8EF-44A7038DA244}" type="pres">
      <dgm:prSet presAssocID="{A6A1A321-DCAD-430C-87E7-FD4969CD3EAF}" presName="parTx" presStyleLbl="revTx" presStyleIdx="1" presStyleCnt="5">
        <dgm:presLayoutVars>
          <dgm:chMax val="0"/>
          <dgm:chPref val="0"/>
        </dgm:presLayoutVars>
      </dgm:prSet>
      <dgm:spPr/>
    </dgm:pt>
    <dgm:pt modelId="{0B53B3D6-CC02-408B-9F81-354489580F63}" type="pres">
      <dgm:prSet presAssocID="{A6A1A321-DCAD-430C-87E7-FD4969CD3EAF}" presName="desTx" presStyleLbl="revTx" presStyleIdx="2" presStyleCnt="5">
        <dgm:presLayoutVars/>
      </dgm:prSet>
      <dgm:spPr/>
    </dgm:pt>
    <dgm:pt modelId="{5189C9C6-EEC4-49E5-B31E-907942F6D534}" type="pres">
      <dgm:prSet presAssocID="{9A1F9E8B-9E8C-416E-A337-EC7C7F31B989}" presName="sibTrans" presStyleCnt="0"/>
      <dgm:spPr/>
    </dgm:pt>
    <dgm:pt modelId="{73589E5E-7342-4E1E-9C98-19786661E492}" type="pres">
      <dgm:prSet presAssocID="{B70EA5FD-4AEE-4BD3-8F64-F203BA7EF512}" presName="compNode" presStyleCnt="0"/>
      <dgm:spPr/>
    </dgm:pt>
    <dgm:pt modelId="{EBE21A4D-61B3-44B1-9C7C-F74BA40B1B26}" type="pres">
      <dgm:prSet presAssocID="{B70EA5FD-4AEE-4BD3-8F64-F203BA7EF512}" presName="bgRect" presStyleLbl="bgShp" presStyleIdx="2" presStyleCnt="3"/>
      <dgm:spPr/>
    </dgm:pt>
    <dgm:pt modelId="{F4AFBB80-0E32-46BC-AADB-CFA47601EF38}" type="pres">
      <dgm:prSet presAssocID="{B70EA5FD-4AEE-4BD3-8F64-F203BA7EF51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D0AFE4C3-8782-4888-B50D-71BFF1ED66C4}" type="pres">
      <dgm:prSet presAssocID="{B70EA5FD-4AEE-4BD3-8F64-F203BA7EF512}" presName="spaceRect" presStyleCnt="0"/>
      <dgm:spPr/>
    </dgm:pt>
    <dgm:pt modelId="{2564662B-A65C-447E-8E69-0A2D74776131}" type="pres">
      <dgm:prSet presAssocID="{B70EA5FD-4AEE-4BD3-8F64-F203BA7EF512}" presName="parTx" presStyleLbl="revTx" presStyleIdx="3" presStyleCnt="5">
        <dgm:presLayoutVars>
          <dgm:chMax val="0"/>
          <dgm:chPref val="0"/>
        </dgm:presLayoutVars>
      </dgm:prSet>
      <dgm:spPr/>
    </dgm:pt>
    <dgm:pt modelId="{0B717E68-5865-445D-B01C-231F73A1257A}" type="pres">
      <dgm:prSet presAssocID="{B70EA5FD-4AEE-4BD3-8F64-F203BA7EF512}" presName="desTx" presStyleLbl="revTx" presStyleIdx="4" presStyleCnt="5">
        <dgm:presLayoutVars/>
      </dgm:prSet>
      <dgm:spPr/>
    </dgm:pt>
  </dgm:ptLst>
  <dgm:cxnLst>
    <dgm:cxn modelId="{574F6F02-228B-49CC-BEC8-7B6CF39C98D3}" srcId="{B70EA5FD-4AEE-4BD3-8F64-F203BA7EF512}" destId="{E8F6A19E-DF59-4C19-8067-D3DD89EA4EDF}" srcOrd="0" destOrd="0" parTransId="{8B061995-E81B-4F1F-8FD8-7D4DB911595B}" sibTransId="{94B7D2E7-BEC7-4482-8918-F752A75A2C89}"/>
    <dgm:cxn modelId="{E96BA803-22E0-4CC5-B672-095392367343}" srcId="{5947779D-DF9A-4470-98F9-4E1BFCF13946}" destId="{A6A1A321-DCAD-430C-87E7-FD4969CD3EAF}" srcOrd="1" destOrd="0" parTransId="{8DD93A88-2A7F-459E-B15F-E4A931A1F53F}" sibTransId="{9A1F9E8B-9E8C-416E-A337-EC7C7F31B989}"/>
    <dgm:cxn modelId="{B79ED709-A83A-41F4-A7E6-1B965E3D753E}" srcId="{A6A1A321-DCAD-430C-87E7-FD4969CD3EAF}" destId="{C500B952-FBF3-4EA1-A20A-0188ED83EA6F}" srcOrd="0" destOrd="0" parTransId="{EF13585A-59FA-4A7F-BF2D-2FE3AF4AC5D4}" sibTransId="{A7CA83DB-1AA9-464D-9699-A32FC5495589}"/>
    <dgm:cxn modelId="{E38DC00E-0B0F-418C-8B05-DFD2E98C1712}" srcId="{B70EA5FD-4AEE-4BD3-8F64-F203BA7EF512}" destId="{F7DDB5A7-F5F9-4D0E-A327-66E3F154CC89}" srcOrd="2" destOrd="0" parTransId="{AABF053C-E2E3-4A93-A9C1-274805261582}" sibTransId="{CE4216E0-9969-4179-91BF-405AEFF920F4}"/>
    <dgm:cxn modelId="{50662F0F-7BC5-4DF2-A24A-E804D73700A5}" type="presOf" srcId="{B70EA5FD-4AEE-4BD3-8F64-F203BA7EF512}" destId="{2564662B-A65C-447E-8E69-0A2D74776131}" srcOrd="0" destOrd="0" presId="urn:microsoft.com/office/officeart/2018/2/layout/IconVerticalSolidList"/>
    <dgm:cxn modelId="{458F5315-68AF-426D-A17E-4EB101AA1E93}" type="presOf" srcId="{A6A1A321-DCAD-430C-87E7-FD4969CD3EAF}" destId="{FD37F508-EBAF-45CB-A8EF-44A7038DA244}" srcOrd="0" destOrd="0" presId="urn:microsoft.com/office/officeart/2018/2/layout/IconVerticalSolidList"/>
    <dgm:cxn modelId="{378AC118-8812-412E-9175-E9F4A6F32735}" type="presOf" srcId="{E8F6A19E-DF59-4C19-8067-D3DD89EA4EDF}" destId="{0B717E68-5865-445D-B01C-231F73A1257A}" srcOrd="0" destOrd="0" presId="urn:microsoft.com/office/officeart/2018/2/layout/IconVerticalSolidList"/>
    <dgm:cxn modelId="{076D0735-2FAC-4347-9FBE-C6F791CE4CC8}" type="presOf" srcId="{744713FE-5FC2-449A-81DD-AE2D89EF93CA}" destId="{0B53B3D6-CC02-408B-9F81-354489580F63}" srcOrd="0" destOrd="1" presId="urn:microsoft.com/office/officeart/2018/2/layout/IconVerticalSolidList"/>
    <dgm:cxn modelId="{5CFB8340-3B4B-430A-9A4F-8C2F24909EF4}" type="presOf" srcId="{C500B952-FBF3-4EA1-A20A-0188ED83EA6F}" destId="{0B53B3D6-CC02-408B-9F81-354489580F63}" srcOrd="0" destOrd="0" presId="urn:microsoft.com/office/officeart/2018/2/layout/IconVerticalSolidList"/>
    <dgm:cxn modelId="{A8B9A05D-62DF-4D1C-BBA2-9593B4A730E7}" srcId="{B70EA5FD-4AEE-4BD3-8F64-F203BA7EF512}" destId="{602009E7-410C-4C57-9973-61FA00565ECA}" srcOrd="3" destOrd="0" parTransId="{23EC15CA-BF99-4C04-A6D0-81307F703731}" sibTransId="{96707A83-4A1E-49C8-80F5-66BFD21AE615}"/>
    <dgm:cxn modelId="{C4A67647-5814-4F00-96CF-E93552155861}" srcId="{A6A1A321-DCAD-430C-87E7-FD4969CD3EAF}" destId="{70E36FD6-A360-41AD-BB86-AE1B6AA1E8EA}" srcOrd="2" destOrd="0" parTransId="{C9B1A18C-8117-4E1E-A32F-FA79D48C2747}" sibTransId="{1C64248E-8D04-4C15-BE91-CC458BB4AF5D}"/>
    <dgm:cxn modelId="{44048C53-CA67-4D5F-96CA-F13F766150AA}" type="presOf" srcId="{F7DDB5A7-F5F9-4D0E-A327-66E3F154CC89}" destId="{0B717E68-5865-445D-B01C-231F73A1257A}" srcOrd="0" destOrd="2" presId="urn:microsoft.com/office/officeart/2018/2/layout/IconVerticalSolidList"/>
    <dgm:cxn modelId="{9E1A7356-91ED-4255-BD60-1A4052918FD9}" type="presOf" srcId="{5947779D-DF9A-4470-98F9-4E1BFCF13946}" destId="{CF62D86B-3F11-4C84-862C-B3B231E969E4}" srcOrd="0" destOrd="0" presId="urn:microsoft.com/office/officeart/2018/2/layout/IconVerticalSolidList"/>
    <dgm:cxn modelId="{FCF39E56-7EF7-4F21-B57C-81BB5C85C868}" type="presOf" srcId="{F6B0D13E-4357-4595-AA24-C17FE2CFECE6}" destId="{0B717E68-5865-445D-B01C-231F73A1257A}" srcOrd="0" destOrd="1" presId="urn:microsoft.com/office/officeart/2018/2/layout/IconVerticalSolidList"/>
    <dgm:cxn modelId="{B856D094-6956-461D-A7AE-AE89D8189D9D}" srcId="{5947779D-DF9A-4470-98F9-4E1BFCF13946}" destId="{B70EA5FD-4AEE-4BD3-8F64-F203BA7EF512}" srcOrd="2" destOrd="0" parTransId="{53408D5A-C968-4D83-8E93-DA215BAEC409}" sibTransId="{1D7F68CE-4987-458C-AD76-4DD59C597902}"/>
    <dgm:cxn modelId="{2FF1BC9E-3268-4A8C-9510-8B286BC36BA2}" srcId="{B70EA5FD-4AEE-4BD3-8F64-F203BA7EF512}" destId="{F6B0D13E-4357-4595-AA24-C17FE2CFECE6}" srcOrd="1" destOrd="0" parTransId="{3DB13A72-5E02-40D7-98CE-F57B96B5157C}" sibTransId="{394B7D7A-865D-4624-93C0-64F1904E9F88}"/>
    <dgm:cxn modelId="{4E59F6A5-BE39-4B55-AA25-ED6AF929E9E6}" srcId="{A6A1A321-DCAD-430C-87E7-FD4969CD3EAF}" destId="{744713FE-5FC2-449A-81DD-AE2D89EF93CA}" srcOrd="1" destOrd="0" parTransId="{A3A2CCE7-8EC1-4FE4-933F-D4FD82549409}" sibTransId="{5198FC29-F364-47CC-9D88-AC7FA7A1743B}"/>
    <dgm:cxn modelId="{478EF1B0-1955-43CA-8B0E-92E11A38A253}" type="presOf" srcId="{70E36FD6-A360-41AD-BB86-AE1B6AA1E8EA}" destId="{0B53B3D6-CC02-408B-9F81-354489580F63}" srcOrd="0" destOrd="2" presId="urn:microsoft.com/office/officeart/2018/2/layout/IconVerticalSolidList"/>
    <dgm:cxn modelId="{E7397BE0-E6DD-450E-8AAD-D079FDFC61E6}" srcId="{5947779D-DF9A-4470-98F9-4E1BFCF13946}" destId="{1A983113-239F-458E-A2B6-61D5C9AF55D2}" srcOrd="0" destOrd="0" parTransId="{8611D9BF-58A1-467F-995F-A75D89973A40}" sibTransId="{9F64EC98-F26C-4551-B1A0-A44B29550381}"/>
    <dgm:cxn modelId="{F809C8EB-1597-4F43-B3FA-9EE48220E6D7}" type="presOf" srcId="{602009E7-410C-4C57-9973-61FA00565ECA}" destId="{0B717E68-5865-445D-B01C-231F73A1257A}" srcOrd="0" destOrd="3" presId="urn:microsoft.com/office/officeart/2018/2/layout/IconVerticalSolidList"/>
    <dgm:cxn modelId="{20202CF8-3FC3-4A9C-98AA-2758DD29928C}" type="presOf" srcId="{1A983113-239F-458E-A2B6-61D5C9AF55D2}" destId="{386667CF-C473-4FF2-A636-982EF1515FE6}" srcOrd="0" destOrd="0" presId="urn:microsoft.com/office/officeart/2018/2/layout/IconVerticalSolidList"/>
    <dgm:cxn modelId="{D87ABFF5-02E7-4415-9CCB-716887355F6D}" type="presParOf" srcId="{CF62D86B-3F11-4C84-862C-B3B231E969E4}" destId="{17991AAC-0542-494A-8109-187E4414C602}" srcOrd="0" destOrd="0" presId="urn:microsoft.com/office/officeart/2018/2/layout/IconVerticalSolidList"/>
    <dgm:cxn modelId="{41A014EC-1FA0-42CA-8A5C-8B1A416A50AB}" type="presParOf" srcId="{17991AAC-0542-494A-8109-187E4414C602}" destId="{A1618FCA-A869-45B7-935F-AF80355D993E}" srcOrd="0" destOrd="0" presId="urn:microsoft.com/office/officeart/2018/2/layout/IconVerticalSolidList"/>
    <dgm:cxn modelId="{9529B065-8877-433C-AC11-6BC74A882730}" type="presParOf" srcId="{17991AAC-0542-494A-8109-187E4414C602}" destId="{189A74D5-2578-47C7-AD8F-8074C41A7EB6}" srcOrd="1" destOrd="0" presId="urn:microsoft.com/office/officeart/2018/2/layout/IconVerticalSolidList"/>
    <dgm:cxn modelId="{34559320-A2E2-45B5-ACF9-D9197FD8FE61}" type="presParOf" srcId="{17991AAC-0542-494A-8109-187E4414C602}" destId="{52E9A0A1-ED10-4BF4-86BC-FE4D595F11A7}" srcOrd="2" destOrd="0" presId="urn:microsoft.com/office/officeart/2018/2/layout/IconVerticalSolidList"/>
    <dgm:cxn modelId="{074F3706-76E2-4C9C-9C57-FD9DDD897FE5}" type="presParOf" srcId="{17991AAC-0542-494A-8109-187E4414C602}" destId="{386667CF-C473-4FF2-A636-982EF1515FE6}" srcOrd="3" destOrd="0" presId="urn:microsoft.com/office/officeart/2018/2/layout/IconVerticalSolidList"/>
    <dgm:cxn modelId="{64A72502-D7B6-4140-A24D-D75946AA483B}" type="presParOf" srcId="{CF62D86B-3F11-4C84-862C-B3B231E969E4}" destId="{7891021B-A818-498F-BBD4-E765F94B4519}" srcOrd="1" destOrd="0" presId="urn:microsoft.com/office/officeart/2018/2/layout/IconVerticalSolidList"/>
    <dgm:cxn modelId="{3FFF2B73-9365-40E6-9AA4-6004B9C287BC}" type="presParOf" srcId="{CF62D86B-3F11-4C84-862C-B3B231E969E4}" destId="{04A83BE5-6200-4AFF-891F-CA5D693EAC28}" srcOrd="2" destOrd="0" presId="urn:microsoft.com/office/officeart/2018/2/layout/IconVerticalSolidList"/>
    <dgm:cxn modelId="{3722F3BC-886E-4D01-A70E-D48275FA006B}" type="presParOf" srcId="{04A83BE5-6200-4AFF-891F-CA5D693EAC28}" destId="{5CD916EC-EB32-479D-9649-908DE251198D}" srcOrd="0" destOrd="0" presId="urn:microsoft.com/office/officeart/2018/2/layout/IconVerticalSolidList"/>
    <dgm:cxn modelId="{9A72FD6E-4BE7-4D7E-885F-34FBC5CF65C9}" type="presParOf" srcId="{04A83BE5-6200-4AFF-891F-CA5D693EAC28}" destId="{99EFE098-04FB-4827-A91C-E7E5376DB145}" srcOrd="1" destOrd="0" presId="urn:microsoft.com/office/officeart/2018/2/layout/IconVerticalSolidList"/>
    <dgm:cxn modelId="{C0FB91B1-B2ED-4DE8-9E0B-A988F80A22D6}" type="presParOf" srcId="{04A83BE5-6200-4AFF-891F-CA5D693EAC28}" destId="{43DB014F-8632-4BE1-91AA-78EBBAD5A4A7}" srcOrd="2" destOrd="0" presId="urn:microsoft.com/office/officeart/2018/2/layout/IconVerticalSolidList"/>
    <dgm:cxn modelId="{2FCF1846-68BC-480C-B21B-A270ED6F1BE7}" type="presParOf" srcId="{04A83BE5-6200-4AFF-891F-CA5D693EAC28}" destId="{FD37F508-EBAF-45CB-A8EF-44A7038DA244}" srcOrd="3" destOrd="0" presId="urn:microsoft.com/office/officeart/2018/2/layout/IconVerticalSolidList"/>
    <dgm:cxn modelId="{034FFDAC-84AD-471A-A662-4BA5110BADA2}" type="presParOf" srcId="{04A83BE5-6200-4AFF-891F-CA5D693EAC28}" destId="{0B53B3D6-CC02-408B-9F81-354489580F63}" srcOrd="4" destOrd="0" presId="urn:microsoft.com/office/officeart/2018/2/layout/IconVerticalSolidList"/>
    <dgm:cxn modelId="{AE1326A0-D54D-4FE6-A33A-1D26ED02B101}" type="presParOf" srcId="{CF62D86B-3F11-4C84-862C-B3B231E969E4}" destId="{5189C9C6-EEC4-49E5-B31E-907942F6D534}" srcOrd="3" destOrd="0" presId="urn:microsoft.com/office/officeart/2018/2/layout/IconVerticalSolidList"/>
    <dgm:cxn modelId="{674F7111-089A-4D6F-8EF4-B7FF921BD876}" type="presParOf" srcId="{CF62D86B-3F11-4C84-862C-B3B231E969E4}" destId="{73589E5E-7342-4E1E-9C98-19786661E492}" srcOrd="4" destOrd="0" presId="urn:microsoft.com/office/officeart/2018/2/layout/IconVerticalSolidList"/>
    <dgm:cxn modelId="{0430C2A8-0370-48D0-96E9-A9B6814C13B0}" type="presParOf" srcId="{73589E5E-7342-4E1E-9C98-19786661E492}" destId="{EBE21A4D-61B3-44B1-9C7C-F74BA40B1B26}" srcOrd="0" destOrd="0" presId="urn:microsoft.com/office/officeart/2018/2/layout/IconVerticalSolidList"/>
    <dgm:cxn modelId="{A853CE02-59FF-413D-AD62-94492C7C5D42}" type="presParOf" srcId="{73589E5E-7342-4E1E-9C98-19786661E492}" destId="{F4AFBB80-0E32-46BC-AADB-CFA47601EF38}" srcOrd="1" destOrd="0" presId="urn:microsoft.com/office/officeart/2018/2/layout/IconVerticalSolidList"/>
    <dgm:cxn modelId="{0E4B77BE-0CD3-4623-BB56-CABC66E48452}" type="presParOf" srcId="{73589E5E-7342-4E1E-9C98-19786661E492}" destId="{D0AFE4C3-8782-4888-B50D-71BFF1ED66C4}" srcOrd="2" destOrd="0" presId="urn:microsoft.com/office/officeart/2018/2/layout/IconVerticalSolidList"/>
    <dgm:cxn modelId="{269487EE-FF5E-4C7D-AFB7-634350FDF8F5}" type="presParOf" srcId="{73589E5E-7342-4E1E-9C98-19786661E492}" destId="{2564662B-A65C-447E-8E69-0A2D74776131}" srcOrd="3" destOrd="0" presId="urn:microsoft.com/office/officeart/2018/2/layout/IconVerticalSolidList"/>
    <dgm:cxn modelId="{B8800605-5D74-4B4F-9EC5-F220822D66AE}" type="presParOf" srcId="{73589E5E-7342-4E1E-9C98-19786661E492}" destId="{0B717E68-5865-445D-B01C-231F73A1257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441C17-CDBD-4B9F-8873-070F29D1730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B25F9A-EE7A-42E0-843F-29201CC1BB36}">
      <dgm:prSet/>
      <dgm:spPr/>
      <dgm:t>
        <a:bodyPr/>
        <a:lstStyle/>
        <a:p>
          <a:pPr>
            <a:defRPr b="1"/>
          </a:pPr>
          <a:r>
            <a:rPr lang="en-US" b="0" i="0" baseline="0"/>
            <a:t>The following two models were selected based on highest accuracy, not purely lowest loss:</a:t>
          </a:r>
          <a:endParaRPr lang="en-US"/>
        </a:p>
      </dgm:t>
    </dgm:pt>
    <dgm:pt modelId="{F8580BBB-A59F-428D-8FC6-0EEB12EF7E95}" type="parTrans" cxnId="{D0F8591C-DC21-4695-B866-7C71BEFAC2D6}">
      <dgm:prSet/>
      <dgm:spPr/>
      <dgm:t>
        <a:bodyPr/>
        <a:lstStyle/>
        <a:p>
          <a:endParaRPr lang="en-US"/>
        </a:p>
      </dgm:t>
    </dgm:pt>
    <dgm:pt modelId="{643535B8-BE0A-428A-A000-6E0D7D5F11F9}" type="sibTrans" cxnId="{D0F8591C-DC21-4695-B866-7C71BEFAC2D6}">
      <dgm:prSet/>
      <dgm:spPr/>
      <dgm:t>
        <a:bodyPr/>
        <a:lstStyle/>
        <a:p>
          <a:endParaRPr lang="en-US"/>
        </a:p>
      </dgm:t>
    </dgm:pt>
    <dgm:pt modelId="{FF8A3DE1-E68D-4884-991C-585B5160EBE7}">
      <dgm:prSet/>
      <dgm:spPr/>
      <dgm:t>
        <a:bodyPr/>
        <a:lstStyle/>
        <a:p>
          <a:r>
            <a:rPr lang="en-US" b="0" i="0" baseline="0"/>
            <a:t>Model (3 layers, He, Label Smoothing) </a:t>
          </a:r>
          <a:r>
            <a:rPr lang="en-US" b="0" i="0" baseline="0">
              <a:sym typeface="Wingdings" panose="05000000000000000000" pitchFamily="2" charset="2"/>
            </a:rPr>
            <a:t></a:t>
          </a:r>
          <a:r>
            <a:rPr lang="en-US" b="0" i="0" baseline="0"/>
            <a:t> 100% accuracy</a:t>
          </a:r>
          <a:endParaRPr lang="en-US"/>
        </a:p>
      </dgm:t>
    </dgm:pt>
    <dgm:pt modelId="{3A45CB1B-BB38-4D7D-870C-BDF36C1B0175}" type="parTrans" cxnId="{CDAB2CB9-7335-44AD-A64B-672773DD9FA2}">
      <dgm:prSet/>
      <dgm:spPr/>
      <dgm:t>
        <a:bodyPr/>
        <a:lstStyle/>
        <a:p>
          <a:endParaRPr lang="en-US"/>
        </a:p>
      </dgm:t>
    </dgm:pt>
    <dgm:pt modelId="{53D0BE3A-9BE3-4720-8FDE-B555871A68A6}" type="sibTrans" cxnId="{CDAB2CB9-7335-44AD-A64B-672773DD9FA2}">
      <dgm:prSet/>
      <dgm:spPr/>
      <dgm:t>
        <a:bodyPr/>
        <a:lstStyle/>
        <a:p>
          <a:endParaRPr lang="en-US"/>
        </a:p>
      </dgm:t>
    </dgm:pt>
    <dgm:pt modelId="{47E1102A-5226-42CF-8E3F-859375BB5B04}">
      <dgm:prSet/>
      <dgm:spPr/>
      <dgm:t>
        <a:bodyPr/>
        <a:lstStyle/>
        <a:p>
          <a:r>
            <a:rPr lang="en-US" b="0" i="0" baseline="0"/>
            <a:t>Model (2 layers, He, Label Smoothing) </a:t>
          </a:r>
          <a:r>
            <a:rPr lang="en-US" b="0" i="0" baseline="0">
              <a:sym typeface="Wingdings" panose="05000000000000000000" pitchFamily="2" charset="2"/>
            </a:rPr>
            <a:t></a:t>
          </a:r>
          <a:r>
            <a:rPr lang="en-US" b="0" i="0" baseline="0"/>
            <a:t> 99.9% accuracy</a:t>
          </a:r>
          <a:endParaRPr lang="en-US"/>
        </a:p>
      </dgm:t>
    </dgm:pt>
    <dgm:pt modelId="{EC7FB47D-2B5D-4632-A74B-3392BAAB20BD}" type="parTrans" cxnId="{B39DD3F8-BF31-43B2-AB12-0C4C376CA6BD}">
      <dgm:prSet/>
      <dgm:spPr/>
      <dgm:t>
        <a:bodyPr/>
        <a:lstStyle/>
        <a:p>
          <a:endParaRPr lang="en-US"/>
        </a:p>
      </dgm:t>
    </dgm:pt>
    <dgm:pt modelId="{F627E582-E228-40F6-97D7-64F1934DEEDE}" type="sibTrans" cxnId="{B39DD3F8-BF31-43B2-AB12-0C4C376CA6BD}">
      <dgm:prSet/>
      <dgm:spPr/>
      <dgm:t>
        <a:bodyPr/>
        <a:lstStyle/>
        <a:p>
          <a:endParaRPr lang="en-US"/>
        </a:p>
      </dgm:t>
    </dgm:pt>
    <dgm:pt modelId="{DE053654-4253-4B13-8B0E-C03B7A31D55A}">
      <dgm:prSet/>
      <dgm:spPr/>
      <dgm:t>
        <a:bodyPr/>
        <a:lstStyle/>
        <a:p>
          <a:pPr>
            <a:defRPr b="1"/>
          </a:pPr>
          <a:r>
            <a:rPr lang="en-US" b="0" i="0" baseline="0"/>
            <a:t>Why Were Higher Loss Models Picked?</a:t>
          </a:r>
          <a:endParaRPr lang="en-US"/>
        </a:p>
      </dgm:t>
    </dgm:pt>
    <dgm:pt modelId="{0A74891B-A2E5-43E4-A50D-F5489821A3C8}" type="parTrans" cxnId="{FD43410E-8F2F-4E3F-8947-CBCAA386488F}">
      <dgm:prSet/>
      <dgm:spPr/>
      <dgm:t>
        <a:bodyPr/>
        <a:lstStyle/>
        <a:p>
          <a:endParaRPr lang="en-US"/>
        </a:p>
      </dgm:t>
    </dgm:pt>
    <dgm:pt modelId="{5AE7D56B-495C-4AF6-8A5B-E32858677CAC}" type="sibTrans" cxnId="{FD43410E-8F2F-4E3F-8947-CBCAA386488F}">
      <dgm:prSet/>
      <dgm:spPr/>
      <dgm:t>
        <a:bodyPr/>
        <a:lstStyle/>
        <a:p>
          <a:endParaRPr lang="en-US"/>
        </a:p>
      </dgm:t>
    </dgm:pt>
    <dgm:pt modelId="{3731B444-8696-4ACB-B0A3-DA5550938623}">
      <dgm:prSet/>
      <dgm:spPr/>
      <dgm:t>
        <a:bodyPr/>
        <a:lstStyle/>
        <a:p>
          <a:r>
            <a:rPr lang="en-US" b="1" i="0" baseline="0"/>
            <a:t>Loss function behavior:</a:t>
          </a:r>
          <a:r>
            <a:rPr lang="en-US" b="0" i="0" baseline="0"/>
            <a:t> Label Smoothing tends to result in slightly higher loss, but it improves generalization by preventing overconfident misclassifications.</a:t>
          </a:r>
          <a:endParaRPr lang="en-US"/>
        </a:p>
      </dgm:t>
    </dgm:pt>
    <dgm:pt modelId="{1B1566DF-827F-4368-A3A7-EF5601459840}" type="parTrans" cxnId="{DD30ECA8-4F64-497D-9BAB-3F06AF0AF7C3}">
      <dgm:prSet/>
      <dgm:spPr/>
      <dgm:t>
        <a:bodyPr/>
        <a:lstStyle/>
        <a:p>
          <a:endParaRPr lang="en-US"/>
        </a:p>
      </dgm:t>
    </dgm:pt>
    <dgm:pt modelId="{9694857A-056F-4E53-9616-F179C1ADDA29}" type="sibTrans" cxnId="{DD30ECA8-4F64-497D-9BAB-3F06AF0AF7C3}">
      <dgm:prSet/>
      <dgm:spPr/>
      <dgm:t>
        <a:bodyPr/>
        <a:lstStyle/>
        <a:p>
          <a:endParaRPr lang="en-US"/>
        </a:p>
      </dgm:t>
    </dgm:pt>
    <dgm:pt modelId="{71CF7E11-3070-4BBF-951C-E24C3583B05C}">
      <dgm:prSet/>
      <dgm:spPr/>
      <dgm:t>
        <a:bodyPr/>
        <a:lstStyle/>
        <a:p>
          <a:r>
            <a:rPr lang="en-US" b="1" i="0" baseline="0"/>
            <a:t>Accuracy matters more than loss:</a:t>
          </a:r>
          <a:r>
            <a:rPr lang="en-US" b="0" i="0" baseline="0"/>
            <a:t> A lower test loss does not always mean better classification; models with better generalization and balanced learning were prioritized.</a:t>
          </a:r>
          <a:endParaRPr lang="en-US"/>
        </a:p>
      </dgm:t>
    </dgm:pt>
    <dgm:pt modelId="{2A5F3D45-EE87-4D34-BA5D-149D7AC1B4F6}" type="parTrans" cxnId="{97BE6CE9-0E03-476C-8C9F-A9951DD00758}">
      <dgm:prSet/>
      <dgm:spPr/>
      <dgm:t>
        <a:bodyPr/>
        <a:lstStyle/>
        <a:p>
          <a:endParaRPr lang="en-US"/>
        </a:p>
      </dgm:t>
    </dgm:pt>
    <dgm:pt modelId="{825E20B2-BE17-4CC7-8CCB-86FB5AE49272}" type="sibTrans" cxnId="{97BE6CE9-0E03-476C-8C9F-A9951DD00758}">
      <dgm:prSet/>
      <dgm:spPr/>
      <dgm:t>
        <a:bodyPr/>
        <a:lstStyle/>
        <a:p>
          <a:endParaRPr lang="en-US"/>
        </a:p>
      </dgm:t>
    </dgm:pt>
    <dgm:pt modelId="{6809EDD5-4AFB-40B8-AC36-C86A1667ED5E}">
      <dgm:prSet/>
      <dgm:spPr/>
      <dgm:t>
        <a:bodyPr/>
        <a:lstStyle/>
        <a:p>
          <a:r>
            <a:rPr lang="en-US" b="1" i="0" baseline="0"/>
            <a:t>He Initialization + Batch Normalization:</a:t>
          </a:r>
          <a:r>
            <a:rPr lang="en-US" b="0" i="0" baseline="0"/>
            <a:t> This combination worked well, stabilizing training and improving accuracy despite the loss differences.</a:t>
          </a:r>
          <a:endParaRPr lang="en-US"/>
        </a:p>
      </dgm:t>
    </dgm:pt>
    <dgm:pt modelId="{341BE569-E9C8-443F-A4A4-BD293434773A}" type="parTrans" cxnId="{F5D99802-A681-457A-8348-C9301F6BF4A4}">
      <dgm:prSet/>
      <dgm:spPr/>
      <dgm:t>
        <a:bodyPr/>
        <a:lstStyle/>
        <a:p>
          <a:endParaRPr lang="en-US"/>
        </a:p>
      </dgm:t>
    </dgm:pt>
    <dgm:pt modelId="{04BCF102-E16F-42B9-B10C-DEC2E4EC7E92}" type="sibTrans" cxnId="{F5D99802-A681-457A-8348-C9301F6BF4A4}">
      <dgm:prSet/>
      <dgm:spPr/>
      <dgm:t>
        <a:bodyPr/>
        <a:lstStyle/>
        <a:p>
          <a:endParaRPr lang="en-US"/>
        </a:p>
      </dgm:t>
    </dgm:pt>
    <dgm:pt modelId="{EA5B1FF1-8AE3-4D59-B144-E53B2DC571B2}" type="pres">
      <dgm:prSet presAssocID="{59441C17-CDBD-4B9F-8873-070F29D17304}" presName="root" presStyleCnt="0">
        <dgm:presLayoutVars>
          <dgm:dir/>
          <dgm:resizeHandles val="exact"/>
        </dgm:presLayoutVars>
      </dgm:prSet>
      <dgm:spPr/>
    </dgm:pt>
    <dgm:pt modelId="{F4F30748-2F39-4B87-967E-6C63230A86DA}" type="pres">
      <dgm:prSet presAssocID="{D4B25F9A-EE7A-42E0-843F-29201CC1BB36}" presName="compNode" presStyleCnt="0"/>
      <dgm:spPr/>
    </dgm:pt>
    <dgm:pt modelId="{A6FB71DE-A456-4457-BC61-1BAD82521584}" type="pres">
      <dgm:prSet presAssocID="{D4B25F9A-EE7A-42E0-843F-29201CC1BB3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715E2199-E502-4DFB-809C-B1B8BDACBF31}" type="pres">
      <dgm:prSet presAssocID="{D4B25F9A-EE7A-42E0-843F-29201CC1BB36}" presName="iconSpace" presStyleCnt="0"/>
      <dgm:spPr/>
    </dgm:pt>
    <dgm:pt modelId="{E1948ACD-E5CF-4330-B88A-7CAA413A091F}" type="pres">
      <dgm:prSet presAssocID="{D4B25F9A-EE7A-42E0-843F-29201CC1BB36}" presName="parTx" presStyleLbl="revTx" presStyleIdx="0" presStyleCnt="4">
        <dgm:presLayoutVars>
          <dgm:chMax val="0"/>
          <dgm:chPref val="0"/>
        </dgm:presLayoutVars>
      </dgm:prSet>
      <dgm:spPr/>
    </dgm:pt>
    <dgm:pt modelId="{5437CC81-D714-4476-87B5-8B1A62C56F3B}" type="pres">
      <dgm:prSet presAssocID="{D4B25F9A-EE7A-42E0-843F-29201CC1BB36}" presName="txSpace" presStyleCnt="0"/>
      <dgm:spPr/>
    </dgm:pt>
    <dgm:pt modelId="{92B5A831-AC52-427A-903B-9D85906BC957}" type="pres">
      <dgm:prSet presAssocID="{D4B25F9A-EE7A-42E0-843F-29201CC1BB36}" presName="desTx" presStyleLbl="revTx" presStyleIdx="1" presStyleCnt="4">
        <dgm:presLayoutVars/>
      </dgm:prSet>
      <dgm:spPr/>
    </dgm:pt>
    <dgm:pt modelId="{0920C409-103B-4787-94CE-B94CB044586E}" type="pres">
      <dgm:prSet presAssocID="{643535B8-BE0A-428A-A000-6E0D7D5F11F9}" presName="sibTrans" presStyleCnt="0"/>
      <dgm:spPr/>
    </dgm:pt>
    <dgm:pt modelId="{56F62002-ED30-4C98-96DD-67CA2F44CCDB}" type="pres">
      <dgm:prSet presAssocID="{DE053654-4253-4B13-8B0E-C03B7A31D55A}" presName="compNode" presStyleCnt="0"/>
      <dgm:spPr/>
    </dgm:pt>
    <dgm:pt modelId="{9B61FB9B-8B78-4410-A667-368D25AE1158}" type="pres">
      <dgm:prSet presAssocID="{DE053654-4253-4B13-8B0E-C03B7A31D55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01F17AF-8AAF-4A67-B9A9-0FEF8B0E24F5}" type="pres">
      <dgm:prSet presAssocID="{DE053654-4253-4B13-8B0E-C03B7A31D55A}" presName="iconSpace" presStyleCnt="0"/>
      <dgm:spPr/>
    </dgm:pt>
    <dgm:pt modelId="{D6D08A87-FAC5-4D65-BD46-07E6F48BE1D8}" type="pres">
      <dgm:prSet presAssocID="{DE053654-4253-4B13-8B0E-C03B7A31D55A}" presName="parTx" presStyleLbl="revTx" presStyleIdx="2" presStyleCnt="4">
        <dgm:presLayoutVars>
          <dgm:chMax val="0"/>
          <dgm:chPref val="0"/>
        </dgm:presLayoutVars>
      </dgm:prSet>
      <dgm:spPr/>
    </dgm:pt>
    <dgm:pt modelId="{7DDF6C03-D74C-479A-8164-92029E6E1119}" type="pres">
      <dgm:prSet presAssocID="{DE053654-4253-4B13-8B0E-C03B7A31D55A}" presName="txSpace" presStyleCnt="0"/>
      <dgm:spPr/>
    </dgm:pt>
    <dgm:pt modelId="{3CA8E6BC-5B3F-415F-B51C-23022B5E6184}" type="pres">
      <dgm:prSet presAssocID="{DE053654-4253-4B13-8B0E-C03B7A31D55A}" presName="desTx" presStyleLbl="revTx" presStyleIdx="3" presStyleCnt="4">
        <dgm:presLayoutVars/>
      </dgm:prSet>
      <dgm:spPr/>
    </dgm:pt>
  </dgm:ptLst>
  <dgm:cxnLst>
    <dgm:cxn modelId="{F5D99802-A681-457A-8348-C9301F6BF4A4}" srcId="{DE053654-4253-4B13-8B0E-C03B7A31D55A}" destId="{6809EDD5-4AFB-40B8-AC36-C86A1667ED5E}" srcOrd="2" destOrd="0" parTransId="{341BE569-E9C8-443F-A4A4-BD293434773A}" sibTransId="{04BCF102-E16F-42B9-B10C-DEC2E4EC7E92}"/>
    <dgm:cxn modelId="{FD43410E-8F2F-4E3F-8947-CBCAA386488F}" srcId="{59441C17-CDBD-4B9F-8873-070F29D17304}" destId="{DE053654-4253-4B13-8B0E-C03B7A31D55A}" srcOrd="1" destOrd="0" parTransId="{0A74891B-A2E5-43E4-A50D-F5489821A3C8}" sibTransId="{5AE7D56B-495C-4AF6-8A5B-E32858677CAC}"/>
    <dgm:cxn modelId="{D0F8591C-DC21-4695-B866-7C71BEFAC2D6}" srcId="{59441C17-CDBD-4B9F-8873-070F29D17304}" destId="{D4B25F9A-EE7A-42E0-843F-29201CC1BB36}" srcOrd="0" destOrd="0" parTransId="{F8580BBB-A59F-428D-8FC6-0EEB12EF7E95}" sibTransId="{643535B8-BE0A-428A-A000-6E0D7D5F11F9}"/>
    <dgm:cxn modelId="{3FD4AF2B-8E94-48B5-A9B3-81015AAAB78B}" type="presOf" srcId="{3731B444-8696-4ACB-B0A3-DA5550938623}" destId="{3CA8E6BC-5B3F-415F-B51C-23022B5E6184}" srcOrd="0" destOrd="0" presId="urn:microsoft.com/office/officeart/2018/2/layout/IconLabelDescriptionList"/>
    <dgm:cxn modelId="{0C710148-13F0-43B7-8B80-CB471BBB909D}" type="presOf" srcId="{FF8A3DE1-E68D-4884-991C-585B5160EBE7}" destId="{92B5A831-AC52-427A-903B-9D85906BC957}" srcOrd="0" destOrd="0" presId="urn:microsoft.com/office/officeart/2018/2/layout/IconLabelDescriptionList"/>
    <dgm:cxn modelId="{E9C1814B-6C1B-4F78-9D34-0F2DDA935EB8}" type="presOf" srcId="{6809EDD5-4AFB-40B8-AC36-C86A1667ED5E}" destId="{3CA8E6BC-5B3F-415F-B51C-23022B5E6184}" srcOrd="0" destOrd="2" presId="urn:microsoft.com/office/officeart/2018/2/layout/IconLabelDescriptionList"/>
    <dgm:cxn modelId="{1D24E575-665C-4952-B658-D67BF1A1FFEF}" type="presOf" srcId="{DE053654-4253-4B13-8B0E-C03B7A31D55A}" destId="{D6D08A87-FAC5-4D65-BD46-07E6F48BE1D8}" srcOrd="0" destOrd="0" presId="urn:microsoft.com/office/officeart/2018/2/layout/IconLabelDescriptionList"/>
    <dgm:cxn modelId="{6C703076-6852-4A7A-B44E-384D5E54DE87}" type="presOf" srcId="{59441C17-CDBD-4B9F-8873-070F29D17304}" destId="{EA5B1FF1-8AE3-4D59-B144-E53B2DC571B2}" srcOrd="0" destOrd="0" presId="urn:microsoft.com/office/officeart/2018/2/layout/IconLabelDescriptionList"/>
    <dgm:cxn modelId="{835C589A-AB0B-48BB-A146-A637C0B5A24E}" type="presOf" srcId="{71CF7E11-3070-4BBF-951C-E24C3583B05C}" destId="{3CA8E6BC-5B3F-415F-B51C-23022B5E6184}" srcOrd="0" destOrd="1" presId="urn:microsoft.com/office/officeart/2018/2/layout/IconLabelDescriptionList"/>
    <dgm:cxn modelId="{DD30ECA8-4F64-497D-9BAB-3F06AF0AF7C3}" srcId="{DE053654-4253-4B13-8B0E-C03B7A31D55A}" destId="{3731B444-8696-4ACB-B0A3-DA5550938623}" srcOrd="0" destOrd="0" parTransId="{1B1566DF-827F-4368-A3A7-EF5601459840}" sibTransId="{9694857A-056F-4E53-9616-F179C1ADDA29}"/>
    <dgm:cxn modelId="{CDAB2CB9-7335-44AD-A64B-672773DD9FA2}" srcId="{D4B25F9A-EE7A-42E0-843F-29201CC1BB36}" destId="{FF8A3DE1-E68D-4884-991C-585B5160EBE7}" srcOrd="0" destOrd="0" parTransId="{3A45CB1B-BB38-4D7D-870C-BDF36C1B0175}" sibTransId="{53D0BE3A-9BE3-4720-8FDE-B555871A68A6}"/>
    <dgm:cxn modelId="{8A882CC4-DD45-487F-A2C6-12FA03E42DC1}" type="presOf" srcId="{D4B25F9A-EE7A-42E0-843F-29201CC1BB36}" destId="{E1948ACD-E5CF-4330-B88A-7CAA413A091F}" srcOrd="0" destOrd="0" presId="urn:microsoft.com/office/officeart/2018/2/layout/IconLabelDescriptionList"/>
    <dgm:cxn modelId="{97BE6CE9-0E03-476C-8C9F-A9951DD00758}" srcId="{DE053654-4253-4B13-8B0E-C03B7A31D55A}" destId="{71CF7E11-3070-4BBF-951C-E24C3583B05C}" srcOrd="1" destOrd="0" parTransId="{2A5F3D45-EE87-4D34-BA5D-149D7AC1B4F6}" sibTransId="{825E20B2-BE17-4CC7-8CCB-86FB5AE49272}"/>
    <dgm:cxn modelId="{B39DD3F8-BF31-43B2-AB12-0C4C376CA6BD}" srcId="{D4B25F9A-EE7A-42E0-843F-29201CC1BB36}" destId="{47E1102A-5226-42CF-8E3F-859375BB5B04}" srcOrd="1" destOrd="0" parTransId="{EC7FB47D-2B5D-4632-A74B-3392BAAB20BD}" sibTransId="{F627E582-E228-40F6-97D7-64F1934DEEDE}"/>
    <dgm:cxn modelId="{3E228BFE-9325-434D-9431-099AF3DC8169}" type="presOf" srcId="{47E1102A-5226-42CF-8E3F-859375BB5B04}" destId="{92B5A831-AC52-427A-903B-9D85906BC957}" srcOrd="0" destOrd="1" presId="urn:microsoft.com/office/officeart/2018/2/layout/IconLabelDescriptionList"/>
    <dgm:cxn modelId="{6ED5CB9D-E049-4C5C-B959-7ECD2D55AA49}" type="presParOf" srcId="{EA5B1FF1-8AE3-4D59-B144-E53B2DC571B2}" destId="{F4F30748-2F39-4B87-967E-6C63230A86DA}" srcOrd="0" destOrd="0" presId="urn:microsoft.com/office/officeart/2018/2/layout/IconLabelDescriptionList"/>
    <dgm:cxn modelId="{5CB4CD92-3AAC-4D63-A525-C9AB206BD89A}" type="presParOf" srcId="{F4F30748-2F39-4B87-967E-6C63230A86DA}" destId="{A6FB71DE-A456-4457-BC61-1BAD82521584}" srcOrd="0" destOrd="0" presId="urn:microsoft.com/office/officeart/2018/2/layout/IconLabelDescriptionList"/>
    <dgm:cxn modelId="{6F388C59-45DC-4E81-89C6-98596AB4206D}" type="presParOf" srcId="{F4F30748-2F39-4B87-967E-6C63230A86DA}" destId="{715E2199-E502-4DFB-809C-B1B8BDACBF31}" srcOrd="1" destOrd="0" presId="urn:microsoft.com/office/officeart/2018/2/layout/IconLabelDescriptionList"/>
    <dgm:cxn modelId="{404D5563-B611-41E0-A936-06ECD67B435B}" type="presParOf" srcId="{F4F30748-2F39-4B87-967E-6C63230A86DA}" destId="{E1948ACD-E5CF-4330-B88A-7CAA413A091F}" srcOrd="2" destOrd="0" presId="urn:microsoft.com/office/officeart/2018/2/layout/IconLabelDescriptionList"/>
    <dgm:cxn modelId="{0C687B55-016D-4B7C-8E32-ABCB13DCD8EF}" type="presParOf" srcId="{F4F30748-2F39-4B87-967E-6C63230A86DA}" destId="{5437CC81-D714-4476-87B5-8B1A62C56F3B}" srcOrd="3" destOrd="0" presId="urn:microsoft.com/office/officeart/2018/2/layout/IconLabelDescriptionList"/>
    <dgm:cxn modelId="{EAC9DFAE-26A7-4355-A02A-14B5BA4F81A6}" type="presParOf" srcId="{F4F30748-2F39-4B87-967E-6C63230A86DA}" destId="{92B5A831-AC52-427A-903B-9D85906BC957}" srcOrd="4" destOrd="0" presId="urn:microsoft.com/office/officeart/2018/2/layout/IconLabelDescriptionList"/>
    <dgm:cxn modelId="{D74E46EF-2FD9-44EB-B127-9523E92D7665}" type="presParOf" srcId="{EA5B1FF1-8AE3-4D59-B144-E53B2DC571B2}" destId="{0920C409-103B-4787-94CE-B94CB044586E}" srcOrd="1" destOrd="0" presId="urn:microsoft.com/office/officeart/2018/2/layout/IconLabelDescriptionList"/>
    <dgm:cxn modelId="{57624112-01F8-40AB-83E2-2C574CE4BDB3}" type="presParOf" srcId="{EA5B1FF1-8AE3-4D59-B144-E53B2DC571B2}" destId="{56F62002-ED30-4C98-96DD-67CA2F44CCDB}" srcOrd="2" destOrd="0" presId="urn:microsoft.com/office/officeart/2018/2/layout/IconLabelDescriptionList"/>
    <dgm:cxn modelId="{481F9212-1733-49F4-8295-9E0E54500970}" type="presParOf" srcId="{56F62002-ED30-4C98-96DD-67CA2F44CCDB}" destId="{9B61FB9B-8B78-4410-A667-368D25AE1158}" srcOrd="0" destOrd="0" presId="urn:microsoft.com/office/officeart/2018/2/layout/IconLabelDescriptionList"/>
    <dgm:cxn modelId="{4C8A08A3-B639-4F77-9C16-507B1D1B402A}" type="presParOf" srcId="{56F62002-ED30-4C98-96DD-67CA2F44CCDB}" destId="{601F17AF-8AAF-4A67-B9A9-0FEF8B0E24F5}" srcOrd="1" destOrd="0" presId="urn:microsoft.com/office/officeart/2018/2/layout/IconLabelDescriptionList"/>
    <dgm:cxn modelId="{4F957B10-4BB5-4974-AEDE-B1AEEB8F4934}" type="presParOf" srcId="{56F62002-ED30-4C98-96DD-67CA2F44CCDB}" destId="{D6D08A87-FAC5-4D65-BD46-07E6F48BE1D8}" srcOrd="2" destOrd="0" presId="urn:microsoft.com/office/officeart/2018/2/layout/IconLabelDescriptionList"/>
    <dgm:cxn modelId="{AF3E359A-0EC4-42CF-A20A-C3AF0E5EFEB5}" type="presParOf" srcId="{56F62002-ED30-4C98-96DD-67CA2F44CCDB}" destId="{7DDF6C03-D74C-479A-8164-92029E6E1119}" srcOrd="3" destOrd="0" presId="urn:microsoft.com/office/officeart/2018/2/layout/IconLabelDescriptionList"/>
    <dgm:cxn modelId="{48ECC210-A2B4-44D6-9077-474E5A933783}" type="presParOf" srcId="{56F62002-ED30-4C98-96DD-67CA2F44CCDB}" destId="{3CA8E6BC-5B3F-415F-B51C-23022B5E618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31908C-09D6-4BBC-A8E8-68D7659EB9EA}">
      <dsp:nvSpPr>
        <dsp:cNvPr id="0" name=""/>
        <dsp:cNvSpPr/>
      </dsp:nvSpPr>
      <dsp:spPr>
        <a:xfrm>
          <a:off x="16229" y="61815"/>
          <a:ext cx="603471" cy="5851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4079F-F795-4AB1-A70F-0D462B6454DB}">
      <dsp:nvSpPr>
        <dsp:cNvPr id="0" name=""/>
        <dsp:cNvSpPr/>
      </dsp:nvSpPr>
      <dsp:spPr>
        <a:xfrm>
          <a:off x="16229" y="810982"/>
          <a:ext cx="1724205" cy="1011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i="0" kern="1200" baseline="0" dirty="0"/>
            <a:t>Seed set to 42 for reproducibility</a:t>
          </a:r>
          <a:endParaRPr lang="en-US" sz="1600" kern="1200" dirty="0"/>
        </a:p>
      </dsp:txBody>
      <dsp:txXfrm>
        <a:off x="16229" y="810982"/>
        <a:ext cx="1724205" cy="1011857"/>
      </dsp:txXfrm>
    </dsp:sp>
    <dsp:sp modelId="{74DE173A-E41E-4370-B732-4385CC065CFF}">
      <dsp:nvSpPr>
        <dsp:cNvPr id="0" name=""/>
        <dsp:cNvSpPr/>
      </dsp:nvSpPr>
      <dsp:spPr>
        <a:xfrm>
          <a:off x="16229" y="1899148"/>
          <a:ext cx="1724205" cy="1978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28F174-6374-48BF-A2B5-BF6EB41971E5}">
      <dsp:nvSpPr>
        <dsp:cNvPr id="0" name=""/>
        <dsp:cNvSpPr/>
      </dsp:nvSpPr>
      <dsp:spPr>
        <a:xfrm>
          <a:off x="2042171" y="61815"/>
          <a:ext cx="603471" cy="5851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E352B-C257-4964-BE47-88739F2CDFCF}">
      <dsp:nvSpPr>
        <dsp:cNvPr id="0" name=""/>
        <dsp:cNvSpPr/>
      </dsp:nvSpPr>
      <dsp:spPr>
        <a:xfrm>
          <a:off x="2042171" y="810982"/>
          <a:ext cx="1724205" cy="1011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i="0" kern="1200" baseline="0" dirty="0"/>
            <a:t>Defined transformation pipeline which:</a:t>
          </a:r>
          <a:endParaRPr lang="en-US" sz="1600" kern="1200" dirty="0"/>
        </a:p>
      </dsp:txBody>
      <dsp:txXfrm>
        <a:off x="2042171" y="810982"/>
        <a:ext cx="1724205" cy="1011857"/>
      </dsp:txXfrm>
    </dsp:sp>
    <dsp:sp modelId="{EEF8E425-8B48-4AFD-B828-0070EBF246C1}">
      <dsp:nvSpPr>
        <dsp:cNvPr id="0" name=""/>
        <dsp:cNvSpPr/>
      </dsp:nvSpPr>
      <dsp:spPr>
        <a:xfrm>
          <a:off x="2017015" y="1670717"/>
          <a:ext cx="1724205" cy="1978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Resize images to 128x128 pixels for uniformity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Convert images to </a:t>
          </a:r>
          <a:r>
            <a:rPr lang="en-US" sz="1400" b="0" i="0" kern="1200" baseline="0" dirty="0" err="1"/>
            <a:t>PyTorch</a:t>
          </a:r>
          <a:r>
            <a:rPr lang="en-US" sz="1400" b="0" i="0" kern="1200" baseline="0" dirty="0"/>
            <a:t> tensors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Normalize images using computed mean and standard deviation for stable training</a:t>
          </a:r>
          <a:endParaRPr lang="en-US" sz="1400" kern="1200" dirty="0"/>
        </a:p>
      </dsp:txBody>
      <dsp:txXfrm>
        <a:off x="2017015" y="1670717"/>
        <a:ext cx="1724205" cy="1978103"/>
      </dsp:txXfrm>
    </dsp:sp>
    <dsp:sp modelId="{3C3BF52F-625F-4D31-91E7-528C0C264EFF}">
      <dsp:nvSpPr>
        <dsp:cNvPr id="0" name=""/>
        <dsp:cNvSpPr/>
      </dsp:nvSpPr>
      <dsp:spPr>
        <a:xfrm>
          <a:off x="4068112" y="61815"/>
          <a:ext cx="603471" cy="5851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948F1-61CA-42AF-84E4-79C731DA1CBD}">
      <dsp:nvSpPr>
        <dsp:cNvPr id="0" name=""/>
        <dsp:cNvSpPr/>
      </dsp:nvSpPr>
      <dsp:spPr>
        <a:xfrm>
          <a:off x="4068112" y="810982"/>
          <a:ext cx="1724205" cy="1011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i="0" kern="1200" baseline="0" dirty="0"/>
            <a:t>Load dataset using </a:t>
          </a:r>
          <a:r>
            <a:rPr lang="en-US" sz="1600" b="0" i="0" kern="1200" baseline="0" dirty="0" err="1"/>
            <a:t>ImageFolder</a:t>
          </a:r>
          <a:endParaRPr lang="en-US" sz="1600" kern="1200" dirty="0"/>
        </a:p>
      </dsp:txBody>
      <dsp:txXfrm>
        <a:off x="4068112" y="810982"/>
        <a:ext cx="1724205" cy="1011857"/>
      </dsp:txXfrm>
    </dsp:sp>
    <dsp:sp modelId="{4AFF9DB5-A279-4C78-B7AF-25278E69F494}">
      <dsp:nvSpPr>
        <dsp:cNvPr id="0" name=""/>
        <dsp:cNvSpPr/>
      </dsp:nvSpPr>
      <dsp:spPr>
        <a:xfrm>
          <a:off x="4068112" y="1899148"/>
          <a:ext cx="1724205" cy="1978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22481-1335-495F-BF98-FA897F6FCC10}">
      <dsp:nvSpPr>
        <dsp:cNvPr id="0" name=""/>
        <dsp:cNvSpPr/>
      </dsp:nvSpPr>
      <dsp:spPr>
        <a:xfrm>
          <a:off x="6329563" y="61815"/>
          <a:ext cx="603471" cy="5851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6B000C-3633-4A17-9F59-E315B468B74F}">
      <dsp:nvSpPr>
        <dsp:cNvPr id="0" name=""/>
        <dsp:cNvSpPr/>
      </dsp:nvSpPr>
      <dsp:spPr>
        <a:xfrm>
          <a:off x="5901253" y="721746"/>
          <a:ext cx="2195224" cy="1011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i="0" kern="1200" baseline="0" dirty="0"/>
            <a:t>Handle class imbalance via </a:t>
          </a:r>
          <a:r>
            <a:rPr lang="en-US" sz="1600" b="0" i="0" kern="1200" baseline="0" dirty="0" err="1"/>
            <a:t>WeightedRandomSampler</a:t>
          </a:r>
          <a:r>
            <a:rPr lang="en-US" sz="1600" b="0" i="0" kern="1200" baseline="0" dirty="0"/>
            <a:t> (if present)</a:t>
          </a:r>
          <a:endParaRPr lang="en-US" sz="1600" kern="1200" dirty="0"/>
        </a:p>
      </dsp:txBody>
      <dsp:txXfrm>
        <a:off x="5901253" y="721746"/>
        <a:ext cx="2195224" cy="1011857"/>
      </dsp:txXfrm>
    </dsp:sp>
    <dsp:sp modelId="{AAEED302-A5C7-4FFA-939D-9C180E3DBAC6}">
      <dsp:nvSpPr>
        <dsp:cNvPr id="0" name=""/>
        <dsp:cNvSpPr/>
      </dsp:nvSpPr>
      <dsp:spPr>
        <a:xfrm>
          <a:off x="6329563" y="1899148"/>
          <a:ext cx="1724205" cy="1978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C9981-B3C1-4C8E-93B1-198EE04BE33A}">
      <dsp:nvSpPr>
        <dsp:cNvPr id="0" name=""/>
        <dsp:cNvSpPr/>
      </dsp:nvSpPr>
      <dsp:spPr>
        <a:xfrm>
          <a:off x="8591014" y="61815"/>
          <a:ext cx="603471" cy="5851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D7E98-0F02-4469-9FB1-6F3235E63899}">
      <dsp:nvSpPr>
        <dsp:cNvPr id="0" name=""/>
        <dsp:cNvSpPr/>
      </dsp:nvSpPr>
      <dsp:spPr>
        <a:xfrm>
          <a:off x="8591014" y="810982"/>
          <a:ext cx="1724205" cy="1011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b="0" i="0" kern="1200" baseline="0" dirty="0"/>
            <a:t>Create </a:t>
          </a:r>
          <a:r>
            <a:rPr lang="en-US" sz="1500" b="0" i="0" kern="1200" baseline="0" dirty="0" err="1"/>
            <a:t>PyTorch</a:t>
          </a:r>
          <a:r>
            <a:rPr lang="en-US" sz="1500" b="0" i="0" kern="1200" baseline="0" dirty="0"/>
            <a:t> </a:t>
          </a:r>
          <a:r>
            <a:rPr lang="en-US" sz="1500" b="0" i="0" kern="1200" baseline="0" dirty="0" err="1"/>
            <a:t>DataLoader</a:t>
          </a:r>
          <a:r>
            <a:rPr lang="en-US" sz="1500" b="0" i="0" kern="1200" baseline="0" dirty="0"/>
            <a:t> to load images in mini-batches for training</a:t>
          </a:r>
          <a:endParaRPr lang="en-US" sz="1500" kern="1200" dirty="0"/>
        </a:p>
      </dsp:txBody>
      <dsp:txXfrm>
        <a:off x="8591014" y="810982"/>
        <a:ext cx="1724205" cy="1011857"/>
      </dsp:txXfrm>
    </dsp:sp>
    <dsp:sp modelId="{CBE0A4A8-5618-4787-9993-3E8A5F2A065F}">
      <dsp:nvSpPr>
        <dsp:cNvPr id="0" name=""/>
        <dsp:cNvSpPr/>
      </dsp:nvSpPr>
      <dsp:spPr>
        <a:xfrm>
          <a:off x="8591014" y="1899148"/>
          <a:ext cx="1724205" cy="1978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CA937-8C52-4EFF-B968-7B33694FDBAE}">
      <dsp:nvSpPr>
        <dsp:cNvPr id="0" name=""/>
        <dsp:cNvSpPr/>
      </dsp:nvSpPr>
      <dsp:spPr>
        <a:xfrm>
          <a:off x="0" y="256384"/>
          <a:ext cx="65532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92786-A512-41BD-AADE-565EF86F97B9}">
      <dsp:nvSpPr>
        <dsp:cNvPr id="0" name=""/>
        <dsp:cNvSpPr/>
      </dsp:nvSpPr>
      <dsp:spPr>
        <a:xfrm>
          <a:off x="327660" y="64504"/>
          <a:ext cx="458724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387" tIns="0" rIns="17338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Dataset size: 4,844 images of different apple types</a:t>
          </a:r>
          <a:endParaRPr lang="en-US" sz="1300" kern="1200"/>
        </a:p>
      </dsp:txBody>
      <dsp:txXfrm>
        <a:off x="346394" y="83238"/>
        <a:ext cx="4549772" cy="346292"/>
      </dsp:txXfrm>
    </dsp:sp>
    <dsp:sp modelId="{C0174821-86E9-484D-AA79-63E25C76EC58}">
      <dsp:nvSpPr>
        <dsp:cNvPr id="0" name=""/>
        <dsp:cNvSpPr/>
      </dsp:nvSpPr>
      <dsp:spPr>
        <a:xfrm>
          <a:off x="0" y="846064"/>
          <a:ext cx="6553200" cy="12080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601" tIns="270764" rIns="50860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Mean pixel values for each color channel (RGB):</a:t>
          </a:r>
          <a:endParaRPr lang="en-US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1" kern="1200" baseline="0" dirty="0">
              <a:solidFill>
                <a:schemeClr val="accent1">
                  <a:lumMod val="50000"/>
                </a:schemeClr>
              </a:solidFill>
            </a:rPr>
            <a:t>Red</a:t>
          </a:r>
          <a:r>
            <a:rPr lang="en-US" sz="1300" b="1" i="1" kern="1200" baseline="0" dirty="0"/>
            <a:t>:</a:t>
          </a:r>
          <a:r>
            <a:rPr lang="en-US" sz="1300" b="0" i="1" kern="1200" baseline="0" dirty="0"/>
            <a:t> 0.6763, </a:t>
          </a:r>
          <a:r>
            <a:rPr lang="en-US" sz="1300" b="1" i="1" kern="1200" baseline="0" dirty="0">
              <a:solidFill>
                <a:srgbClr val="00B050"/>
              </a:solidFill>
            </a:rPr>
            <a:t>Green</a:t>
          </a:r>
          <a:r>
            <a:rPr lang="en-US" sz="1300" b="1" i="1" kern="1200" baseline="0" dirty="0"/>
            <a:t>:</a:t>
          </a:r>
          <a:r>
            <a:rPr lang="en-US" sz="1300" b="0" i="1" kern="1200" baseline="0" dirty="0"/>
            <a:t> 0.5651, </a:t>
          </a:r>
          <a:r>
            <a:rPr lang="en-US" sz="1300" b="1" i="1" kern="1200" baseline="0" dirty="0">
              <a:solidFill>
                <a:srgbClr val="00B0F0"/>
              </a:solidFill>
            </a:rPr>
            <a:t>Blue</a:t>
          </a:r>
          <a:r>
            <a:rPr lang="en-US" sz="1300" b="1" i="1" kern="1200" baseline="0" dirty="0"/>
            <a:t>:</a:t>
          </a:r>
          <a:r>
            <a:rPr lang="en-US" sz="1300" b="0" i="1" kern="1200" baseline="0" dirty="0"/>
            <a:t> 0.4429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/>
            <a:t>Standard deviation values for each channel:</a:t>
          </a:r>
          <a:endParaRPr lang="en-US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i="1" kern="1200" baseline="0" dirty="0">
              <a:solidFill>
                <a:schemeClr val="accent1">
                  <a:lumMod val="50000"/>
                </a:schemeClr>
              </a:solidFill>
            </a:rPr>
            <a:t>Red</a:t>
          </a:r>
          <a:r>
            <a:rPr lang="en-US" sz="1300" b="1" i="1" kern="1200" baseline="0" dirty="0"/>
            <a:t>:</a:t>
          </a:r>
          <a:r>
            <a:rPr lang="en-US" sz="1300" b="0" i="1" kern="1200" baseline="0" dirty="0"/>
            <a:t> 0.2441, </a:t>
          </a:r>
          <a:r>
            <a:rPr lang="en-US" sz="1300" b="1" i="1" kern="1200" baseline="0" dirty="0">
              <a:solidFill>
                <a:srgbClr val="00B050"/>
              </a:solidFill>
            </a:rPr>
            <a:t>Green</a:t>
          </a:r>
          <a:r>
            <a:rPr lang="en-US" sz="1300" b="1" i="1" kern="1200" baseline="0" dirty="0"/>
            <a:t>:</a:t>
          </a:r>
          <a:r>
            <a:rPr lang="en-US" sz="1300" b="0" i="1" kern="1200" baseline="0" dirty="0"/>
            <a:t> 0.2925, </a:t>
          </a:r>
          <a:r>
            <a:rPr lang="en-US" sz="1300" b="1" i="1" kern="1200" baseline="0" dirty="0">
              <a:solidFill>
                <a:srgbClr val="00B0F0"/>
              </a:solidFill>
            </a:rPr>
            <a:t>Blue</a:t>
          </a:r>
          <a:r>
            <a:rPr lang="en-US" sz="1300" b="1" i="1" kern="1200" baseline="0" dirty="0"/>
            <a:t>:</a:t>
          </a:r>
          <a:r>
            <a:rPr lang="en-US" sz="1300" b="0" i="1" kern="1200" baseline="0" dirty="0"/>
            <a:t> 0.3333</a:t>
          </a:r>
          <a:endParaRPr lang="en-US" sz="1300" kern="1200" dirty="0"/>
        </a:p>
      </dsp:txBody>
      <dsp:txXfrm>
        <a:off x="0" y="846064"/>
        <a:ext cx="6553200" cy="1208025"/>
      </dsp:txXfrm>
    </dsp:sp>
    <dsp:sp modelId="{255BF2D7-0E2D-43E5-8AD0-2DF92C8EBDEC}">
      <dsp:nvSpPr>
        <dsp:cNvPr id="0" name=""/>
        <dsp:cNvSpPr/>
      </dsp:nvSpPr>
      <dsp:spPr>
        <a:xfrm>
          <a:off x="327660" y="654184"/>
          <a:ext cx="458724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387" tIns="0" rIns="17338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Computed Mean and Standard Deviation:</a:t>
          </a:r>
          <a:endParaRPr lang="en-US" sz="1300" kern="1200"/>
        </a:p>
      </dsp:txBody>
      <dsp:txXfrm>
        <a:off x="346394" y="672918"/>
        <a:ext cx="4549772" cy="346292"/>
      </dsp:txXfrm>
    </dsp:sp>
    <dsp:sp modelId="{CA146DCD-61D3-4F56-9F36-759FDDBCEBA8}">
      <dsp:nvSpPr>
        <dsp:cNvPr id="0" name=""/>
        <dsp:cNvSpPr/>
      </dsp:nvSpPr>
      <dsp:spPr>
        <a:xfrm>
          <a:off x="0" y="2316169"/>
          <a:ext cx="6553200" cy="1392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601" tIns="270764" rIns="508601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/>
            <a:t>10 classes (labeled from 0 to 9)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Each class contains around 492 images, except for class 3 (481 images) and class 7 (429 images)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/>
            <a:t>There was imbalance in class distributions, so WeightedRandomSampler is used to ensure fair sampling during training</a:t>
          </a:r>
          <a:endParaRPr lang="en-US" sz="1300" kern="1200"/>
        </a:p>
      </dsp:txBody>
      <dsp:txXfrm>
        <a:off x="0" y="2316169"/>
        <a:ext cx="6553200" cy="1392300"/>
      </dsp:txXfrm>
    </dsp:sp>
    <dsp:sp modelId="{C65283AF-8636-461B-B70E-51EC0BF7552C}">
      <dsp:nvSpPr>
        <dsp:cNvPr id="0" name=""/>
        <dsp:cNvSpPr/>
      </dsp:nvSpPr>
      <dsp:spPr>
        <a:xfrm>
          <a:off x="327660" y="2124289"/>
          <a:ext cx="458724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3387" tIns="0" rIns="173387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Class Distribution:</a:t>
          </a:r>
          <a:endParaRPr lang="en-US" sz="1300" kern="1200"/>
        </a:p>
      </dsp:txBody>
      <dsp:txXfrm>
        <a:off x="346394" y="2143023"/>
        <a:ext cx="4549772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FA46F-A1E1-42B3-A8B5-D9D413B5C5B4}">
      <dsp:nvSpPr>
        <dsp:cNvPr id="0" name=""/>
        <dsp:cNvSpPr/>
      </dsp:nvSpPr>
      <dsp:spPr>
        <a:xfrm>
          <a:off x="0" y="0"/>
          <a:ext cx="6553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E481B-59D9-4050-A9CB-D89FF4F2C599}">
      <dsp:nvSpPr>
        <dsp:cNvPr id="0" name=""/>
        <dsp:cNvSpPr/>
      </dsp:nvSpPr>
      <dsp:spPr>
        <a:xfrm>
          <a:off x="0" y="0"/>
          <a:ext cx="6553200" cy="94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Accuracy: 99.90% → Severe overfitting, similar to the baseline model.</a:t>
          </a:r>
          <a:endParaRPr lang="en-US" sz="2500" kern="1200"/>
        </a:p>
      </dsp:txBody>
      <dsp:txXfrm>
        <a:off x="0" y="0"/>
        <a:ext cx="6553200" cy="943243"/>
      </dsp:txXfrm>
    </dsp:sp>
    <dsp:sp modelId="{38EA4CD7-8922-4117-82B8-6F772225E683}">
      <dsp:nvSpPr>
        <dsp:cNvPr id="0" name=""/>
        <dsp:cNvSpPr/>
      </dsp:nvSpPr>
      <dsp:spPr>
        <a:xfrm>
          <a:off x="0" y="943243"/>
          <a:ext cx="6553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2F4EE-2A59-41C0-9EBA-AE03DA58C42A}">
      <dsp:nvSpPr>
        <dsp:cNvPr id="0" name=""/>
        <dsp:cNvSpPr/>
      </dsp:nvSpPr>
      <dsp:spPr>
        <a:xfrm>
          <a:off x="0" y="943243"/>
          <a:ext cx="6553200" cy="94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Loss Curve: Training and validation losses are extremely low, showing Dropout had little effect.</a:t>
          </a:r>
          <a:endParaRPr lang="en-US" sz="2500" kern="1200"/>
        </a:p>
      </dsp:txBody>
      <dsp:txXfrm>
        <a:off x="0" y="943243"/>
        <a:ext cx="6553200" cy="943243"/>
      </dsp:txXfrm>
    </dsp:sp>
    <dsp:sp modelId="{3FD9AFDA-82A0-4614-AEB7-A56FD7662EC0}">
      <dsp:nvSpPr>
        <dsp:cNvPr id="0" name=""/>
        <dsp:cNvSpPr/>
      </dsp:nvSpPr>
      <dsp:spPr>
        <a:xfrm>
          <a:off x="0" y="1886487"/>
          <a:ext cx="6553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BCC220-9792-4F96-B150-EA8D8F1E1D4F}">
      <dsp:nvSpPr>
        <dsp:cNvPr id="0" name=""/>
        <dsp:cNvSpPr/>
      </dsp:nvSpPr>
      <dsp:spPr>
        <a:xfrm>
          <a:off x="0" y="1886487"/>
          <a:ext cx="6553200" cy="94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Issue: Dropout alone was not enough to regularize; the model still memorized the dataset.</a:t>
          </a:r>
          <a:endParaRPr lang="en-US" sz="2500" kern="1200"/>
        </a:p>
      </dsp:txBody>
      <dsp:txXfrm>
        <a:off x="0" y="1886487"/>
        <a:ext cx="6553200" cy="943243"/>
      </dsp:txXfrm>
    </dsp:sp>
    <dsp:sp modelId="{61319C27-425A-4A30-B1B6-8D83032BF47E}">
      <dsp:nvSpPr>
        <dsp:cNvPr id="0" name=""/>
        <dsp:cNvSpPr/>
      </dsp:nvSpPr>
      <dsp:spPr>
        <a:xfrm>
          <a:off x="0" y="2829730"/>
          <a:ext cx="65532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F9CD6-8C99-49B7-9D72-775137E4D493}">
      <dsp:nvSpPr>
        <dsp:cNvPr id="0" name=""/>
        <dsp:cNvSpPr/>
      </dsp:nvSpPr>
      <dsp:spPr>
        <a:xfrm>
          <a:off x="0" y="2829730"/>
          <a:ext cx="6553200" cy="943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Conclusion: Needs additional regularization, such as L2 weight decay.</a:t>
          </a:r>
          <a:endParaRPr lang="en-US" sz="2500" kern="1200"/>
        </a:p>
      </dsp:txBody>
      <dsp:txXfrm>
        <a:off x="0" y="2829730"/>
        <a:ext cx="6553200" cy="9432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18FCA-A869-45B7-935F-AF80355D993E}">
      <dsp:nvSpPr>
        <dsp:cNvPr id="0" name=""/>
        <dsp:cNvSpPr/>
      </dsp:nvSpPr>
      <dsp:spPr>
        <a:xfrm>
          <a:off x="0" y="2403"/>
          <a:ext cx="10331450" cy="112407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A74D5-2578-47C7-AD8F-8074C41A7EB6}">
      <dsp:nvSpPr>
        <dsp:cNvPr id="0" name=""/>
        <dsp:cNvSpPr/>
      </dsp:nvSpPr>
      <dsp:spPr>
        <a:xfrm>
          <a:off x="340032" y="255320"/>
          <a:ext cx="618240" cy="618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667CF-C473-4FF2-A636-982EF1515FE6}">
      <dsp:nvSpPr>
        <dsp:cNvPr id="0" name=""/>
        <dsp:cNvSpPr/>
      </dsp:nvSpPr>
      <dsp:spPr>
        <a:xfrm>
          <a:off x="1298305" y="2403"/>
          <a:ext cx="9031874" cy="1124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65" tIns="118965" rIns="118965" bIns="11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Since Model3_BatchNorm (85.66%) performed best in previous experiments, we refine it by testing:</a:t>
          </a:r>
          <a:endParaRPr lang="en-US" sz="2500" kern="1200" dirty="0"/>
        </a:p>
      </dsp:txBody>
      <dsp:txXfrm>
        <a:off x="1298305" y="2403"/>
        <a:ext cx="9031874" cy="1124074"/>
      </dsp:txXfrm>
    </dsp:sp>
    <dsp:sp modelId="{5CD916EC-EB32-479D-9649-908DE251198D}">
      <dsp:nvSpPr>
        <dsp:cNvPr id="0" name=""/>
        <dsp:cNvSpPr/>
      </dsp:nvSpPr>
      <dsp:spPr>
        <a:xfrm>
          <a:off x="0" y="1407496"/>
          <a:ext cx="10331450" cy="112407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FE098-04FB-4827-A91C-E7E5376DB145}">
      <dsp:nvSpPr>
        <dsp:cNvPr id="0" name=""/>
        <dsp:cNvSpPr/>
      </dsp:nvSpPr>
      <dsp:spPr>
        <a:xfrm>
          <a:off x="340032" y="1660413"/>
          <a:ext cx="618240" cy="618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7F508-EBAF-45CB-A8EF-44A7038DA244}">
      <dsp:nvSpPr>
        <dsp:cNvPr id="0" name=""/>
        <dsp:cNvSpPr/>
      </dsp:nvSpPr>
      <dsp:spPr>
        <a:xfrm>
          <a:off x="1298305" y="1407496"/>
          <a:ext cx="4649152" cy="1124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65" tIns="118965" rIns="118965" bIns="11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Key Modifications:</a:t>
          </a:r>
          <a:endParaRPr lang="en-US" sz="2500" kern="1200"/>
        </a:p>
      </dsp:txBody>
      <dsp:txXfrm>
        <a:off x="1298305" y="1407496"/>
        <a:ext cx="4649152" cy="1124074"/>
      </dsp:txXfrm>
    </dsp:sp>
    <dsp:sp modelId="{0B53B3D6-CC02-408B-9F81-354489580F63}">
      <dsp:nvSpPr>
        <dsp:cNvPr id="0" name=""/>
        <dsp:cNvSpPr/>
      </dsp:nvSpPr>
      <dsp:spPr>
        <a:xfrm>
          <a:off x="5947458" y="1407496"/>
          <a:ext cx="4382722" cy="1124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65" tIns="118965" rIns="118965" bIns="11896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Layer Depth:</a:t>
          </a:r>
          <a:r>
            <a:rPr lang="en-US" sz="1400" b="0" i="0" kern="1200" baseline="0"/>
            <a:t> 2 or 3 hidden layers.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Weight Initialization:</a:t>
          </a:r>
          <a:r>
            <a:rPr lang="en-US" sz="1400" b="0" i="0" kern="1200" baseline="0"/>
            <a:t> Xavier or He Normal.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baseline="0"/>
            <a:t>Loss Function:</a:t>
          </a:r>
          <a:r>
            <a:rPr lang="en-US" sz="1400" b="0" i="0" kern="1200" baseline="0"/>
            <a:t> CrossEntropy vs. Label Smoothing</a:t>
          </a:r>
          <a:endParaRPr lang="en-US" sz="1400" kern="1200" dirty="0"/>
        </a:p>
      </dsp:txBody>
      <dsp:txXfrm>
        <a:off x="5947458" y="1407496"/>
        <a:ext cx="4382722" cy="1124074"/>
      </dsp:txXfrm>
    </dsp:sp>
    <dsp:sp modelId="{EBE21A4D-61B3-44B1-9C7C-F74BA40B1B26}">
      <dsp:nvSpPr>
        <dsp:cNvPr id="0" name=""/>
        <dsp:cNvSpPr/>
      </dsp:nvSpPr>
      <dsp:spPr>
        <a:xfrm>
          <a:off x="0" y="2812589"/>
          <a:ext cx="10331450" cy="1124074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FBB80-0E32-46BC-AADB-CFA47601EF38}">
      <dsp:nvSpPr>
        <dsp:cNvPr id="0" name=""/>
        <dsp:cNvSpPr/>
      </dsp:nvSpPr>
      <dsp:spPr>
        <a:xfrm>
          <a:off x="340032" y="3065506"/>
          <a:ext cx="618240" cy="618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4662B-A65C-447E-8E69-0A2D74776131}">
      <dsp:nvSpPr>
        <dsp:cNvPr id="0" name=""/>
        <dsp:cNvSpPr/>
      </dsp:nvSpPr>
      <dsp:spPr>
        <a:xfrm>
          <a:off x="1298305" y="2812589"/>
          <a:ext cx="4649152" cy="1124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65" tIns="118965" rIns="118965" bIns="11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Experiment Constraints:</a:t>
          </a:r>
          <a:endParaRPr lang="en-US" sz="2500" kern="1200"/>
        </a:p>
      </dsp:txBody>
      <dsp:txXfrm>
        <a:off x="1298305" y="2812589"/>
        <a:ext cx="4649152" cy="1124074"/>
      </dsp:txXfrm>
    </dsp:sp>
    <dsp:sp modelId="{0B717E68-5865-445D-B01C-231F73A1257A}">
      <dsp:nvSpPr>
        <dsp:cNvPr id="0" name=""/>
        <dsp:cNvSpPr/>
      </dsp:nvSpPr>
      <dsp:spPr>
        <a:xfrm>
          <a:off x="5947458" y="2812589"/>
          <a:ext cx="4382722" cy="1124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965" tIns="118965" rIns="118965" bIns="11896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Training capped at 10 epochs.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Batch Normalization remains unchanged.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All other hyperparameters (optimizer, dropout, neurons, etc.) remain constant.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Selection Criteria: Best variant based on accuracy and loss curves.</a:t>
          </a:r>
          <a:endParaRPr lang="en-US" sz="1100" kern="1200" dirty="0"/>
        </a:p>
      </dsp:txBody>
      <dsp:txXfrm>
        <a:off x="5947458" y="2812589"/>
        <a:ext cx="4382722" cy="11240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B71DE-A456-4457-BC61-1BAD82521584}">
      <dsp:nvSpPr>
        <dsp:cNvPr id="0" name=""/>
        <dsp:cNvSpPr/>
      </dsp:nvSpPr>
      <dsp:spPr>
        <a:xfrm>
          <a:off x="6928" y="91508"/>
          <a:ext cx="1118523" cy="1061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48ACD-E5CF-4330-B88A-7CAA413A091F}">
      <dsp:nvSpPr>
        <dsp:cNvPr id="0" name=""/>
        <dsp:cNvSpPr/>
      </dsp:nvSpPr>
      <dsp:spPr>
        <a:xfrm>
          <a:off x="6928" y="1295235"/>
          <a:ext cx="3195780" cy="583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baseline="0"/>
            <a:t>The following two models were selected based on highest accuracy, not purely lowest loss:</a:t>
          </a:r>
          <a:endParaRPr lang="en-US" sz="1400" kern="1200"/>
        </a:p>
      </dsp:txBody>
      <dsp:txXfrm>
        <a:off x="6928" y="1295235"/>
        <a:ext cx="3195780" cy="583215"/>
      </dsp:txXfrm>
    </dsp:sp>
    <dsp:sp modelId="{92B5A831-AC52-427A-903B-9D85906BC957}">
      <dsp:nvSpPr>
        <dsp:cNvPr id="0" name=""/>
        <dsp:cNvSpPr/>
      </dsp:nvSpPr>
      <dsp:spPr>
        <a:xfrm>
          <a:off x="6928" y="1944799"/>
          <a:ext cx="3195780" cy="1464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Model (3 layers, He, Label Smoothing) </a:t>
          </a:r>
          <a:r>
            <a:rPr lang="en-US" sz="1100" b="0" i="0" kern="1200" baseline="0">
              <a:sym typeface="Wingdings" panose="05000000000000000000" pitchFamily="2" charset="2"/>
            </a:rPr>
            <a:t></a:t>
          </a:r>
          <a:r>
            <a:rPr lang="en-US" sz="1100" b="0" i="0" kern="1200" baseline="0"/>
            <a:t> 100% accuracy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baseline="0"/>
            <a:t>Model (2 layers, He, Label Smoothing) </a:t>
          </a:r>
          <a:r>
            <a:rPr lang="en-US" sz="1100" b="0" i="0" kern="1200" baseline="0">
              <a:sym typeface="Wingdings" panose="05000000000000000000" pitchFamily="2" charset="2"/>
            </a:rPr>
            <a:t></a:t>
          </a:r>
          <a:r>
            <a:rPr lang="en-US" sz="1100" b="0" i="0" kern="1200" baseline="0"/>
            <a:t> 99.9% accuracy</a:t>
          </a:r>
          <a:endParaRPr lang="en-US" sz="1100" kern="1200"/>
        </a:p>
      </dsp:txBody>
      <dsp:txXfrm>
        <a:off x="6928" y="1944799"/>
        <a:ext cx="3195780" cy="1464130"/>
      </dsp:txXfrm>
    </dsp:sp>
    <dsp:sp modelId="{9B61FB9B-8B78-4410-A667-368D25AE1158}">
      <dsp:nvSpPr>
        <dsp:cNvPr id="0" name=""/>
        <dsp:cNvSpPr/>
      </dsp:nvSpPr>
      <dsp:spPr>
        <a:xfrm>
          <a:off x="3761970" y="91508"/>
          <a:ext cx="1118523" cy="1061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D08A87-FAC5-4D65-BD46-07E6F48BE1D8}">
      <dsp:nvSpPr>
        <dsp:cNvPr id="0" name=""/>
        <dsp:cNvSpPr/>
      </dsp:nvSpPr>
      <dsp:spPr>
        <a:xfrm>
          <a:off x="3761970" y="1295235"/>
          <a:ext cx="3195780" cy="583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baseline="0"/>
            <a:t>Why Were Higher Loss Models Picked?</a:t>
          </a:r>
          <a:endParaRPr lang="en-US" sz="1400" kern="1200"/>
        </a:p>
      </dsp:txBody>
      <dsp:txXfrm>
        <a:off x="3761970" y="1295235"/>
        <a:ext cx="3195780" cy="583215"/>
      </dsp:txXfrm>
    </dsp:sp>
    <dsp:sp modelId="{3CA8E6BC-5B3F-415F-B51C-23022B5E6184}">
      <dsp:nvSpPr>
        <dsp:cNvPr id="0" name=""/>
        <dsp:cNvSpPr/>
      </dsp:nvSpPr>
      <dsp:spPr>
        <a:xfrm>
          <a:off x="3761970" y="1944799"/>
          <a:ext cx="3195780" cy="1464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Loss function behavior:</a:t>
          </a:r>
          <a:r>
            <a:rPr lang="en-US" sz="1100" b="0" i="0" kern="1200" baseline="0"/>
            <a:t> Label Smoothing tends to result in slightly higher loss, but it improves generalization by preventing overconfident misclassifications.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Accuracy matters more than loss:</a:t>
          </a:r>
          <a:r>
            <a:rPr lang="en-US" sz="1100" b="0" i="0" kern="1200" baseline="0"/>
            <a:t> A lower test loss does not always mean better classification; models with better generalization and balanced learning were prioritized.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 baseline="0"/>
            <a:t>He Initialization + Batch Normalization:</a:t>
          </a:r>
          <a:r>
            <a:rPr lang="en-US" sz="1100" b="0" i="0" kern="1200" baseline="0"/>
            <a:t> This combination worked well, stabilizing training and improving accuracy despite the loss differences.</a:t>
          </a:r>
          <a:endParaRPr lang="en-US" sz="1100" kern="1200"/>
        </a:p>
      </dsp:txBody>
      <dsp:txXfrm>
        <a:off x="3761970" y="1944799"/>
        <a:ext cx="3195780" cy="1464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3/3/2025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on the success of </a:t>
            </a:r>
            <a:r>
              <a:rPr lang="en-US" b="0" dirty="0"/>
              <a:t>Model3_BatchNorm</a:t>
            </a:r>
            <a:r>
              <a:rPr lang="en-US" dirty="0"/>
              <a:t>, which achieved </a:t>
            </a:r>
            <a:r>
              <a:rPr lang="en-US" b="0" dirty="0"/>
              <a:t>85.66% accuracy </a:t>
            </a:r>
            <a:r>
              <a:rPr lang="en-US" dirty="0"/>
              <a:t>in earlier experiments, we aim to refine it further using a </a:t>
            </a:r>
            <a:r>
              <a:rPr lang="en-US" b="0" dirty="0"/>
              <a:t>focused grid search </a:t>
            </a:r>
            <a:r>
              <a:rPr lang="en-US" dirty="0"/>
              <a:t>to explore how specific hyperparameter adjustments impact performance.</a:t>
            </a:r>
          </a:p>
          <a:p>
            <a:endParaRPr lang="en-US" dirty="0"/>
          </a:p>
          <a:p>
            <a:r>
              <a:rPr lang="en-US" b="1" dirty="0"/>
              <a:t>Key Modifications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Layer Depth: </a:t>
            </a:r>
            <a:r>
              <a:rPr lang="en-US" dirty="0"/>
              <a:t>We tested two configurations: </a:t>
            </a:r>
            <a:r>
              <a:rPr lang="en-US" b="0" dirty="0"/>
              <a:t>2 hidden layers versus 3 hidden layers </a:t>
            </a:r>
            <a:r>
              <a:rPr lang="en-US" dirty="0"/>
              <a:t>to see if additional complexity could improve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Weight Initialization: </a:t>
            </a:r>
            <a:r>
              <a:rPr lang="en-US" dirty="0"/>
              <a:t>We explored two strategies—</a:t>
            </a:r>
            <a:r>
              <a:rPr lang="en-US" b="0" dirty="0"/>
              <a:t>Xavier initialization and He Normal initialization</a:t>
            </a:r>
            <a:r>
              <a:rPr lang="en-US" dirty="0"/>
              <a:t>—to determine which one helps the network converge more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Loss Function: We compared </a:t>
            </a:r>
            <a:r>
              <a:rPr lang="en-US" b="0" dirty="0" err="1"/>
              <a:t>CrossEntropy</a:t>
            </a:r>
            <a:r>
              <a:rPr lang="en-US" b="0" dirty="0"/>
              <a:t> loss with Label Smoothing </a:t>
            </a:r>
            <a:r>
              <a:rPr lang="en-US" dirty="0"/>
              <a:t>to investigate if softening the target labels could improve generalization.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Experiment Constraints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was </a:t>
            </a:r>
            <a:r>
              <a:rPr lang="en-US" b="0" dirty="0"/>
              <a:t>capped at 10 epochs </a:t>
            </a:r>
            <a:r>
              <a:rPr lang="en-US" dirty="0"/>
              <a:t>to keep experiments concise and avoid overfitting.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Batch Normalization </a:t>
            </a:r>
            <a:r>
              <a:rPr lang="en-US" dirty="0"/>
              <a:t>remained unchanged as we want to evaluate the impact of other modifications.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other hyperparameters, including </a:t>
            </a:r>
            <a:r>
              <a:rPr lang="en-US" b="0" dirty="0"/>
              <a:t>optimizer, dropout, neurons, and learning rate</a:t>
            </a:r>
            <a:r>
              <a:rPr lang="en-US" dirty="0"/>
              <a:t>, remained constant across tests.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Selection Criteria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0" dirty="0"/>
              <a:t>best variant </a:t>
            </a:r>
            <a:r>
              <a:rPr lang="en-US" dirty="0"/>
              <a:t>will be chosen based on </a:t>
            </a:r>
            <a:r>
              <a:rPr lang="en-US" b="0" dirty="0"/>
              <a:t>accuracy and loss curves </a:t>
            </a:r>
            <a:r>
              <a:rPr lang="en-US" dirty="0"/>
              <a:t>to determine which configuration delivers the most stable and accurate performance.</a:t>
            </a:r>
          </a:p>
          <a:p>
            <a:r>
              <a:rPr lang="en-US" dirty="0"/>
              <a:t>Through this focused grid search, we are looking to refine </a:t>
            </a:r>
            <a:r>
              <a:rPr lang="en-US" b="0" dirty="0"/>
              <a:t>Model3_BatchNorm </a:t>
            </a:r>
            <a:r>
              <a:rPr lang="en-US" dirty="0"/>
              <a:t>and pinpoint the optimal combination of settings for improved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19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experiment, we selected the two models based on </a:t>
            </a:r>
            <a:r>
              <a:rPr lang="en-US" b="0" dirty="0"/>
              <a:t>highest accuracy rather than purely on lowest loss</a:t>
            </a:r>
            <a:r>
              <a:rPr lang="en-US" dirty="0"/>
              <a:t>. Let’s review the models and the rationale behind the choices.</a:t>
            </a:r>
          </a:p>
          <a:p>
            <a:endParaRPr lang="en-US" dirty="0"/>
          </a:p>
          <a:p>
            <a:r>
              <a:rPr lang="en-US" b="1" dirty="0"/>
              <a:t>Selected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Model (3 layers, He Initialization, Label Smoothing): Achieved 100% accuracy, the highest we observed.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Model (2 layers, He Initialization, Label Smoothing): Achieved 99.9% accuracy, still extremely high but slightly lower than the 3-layer version.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Why Were Higher Loss Models Picked?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Loss Function Behavior</a:t>
            </a:r>
            <a:r>
              <a:rPr lang="en-US" dirty="0"/>
              <a:t>:</a:t>
            </a:r>
          </a:p>
          <a:p>
            <a:pPr marL="457200" lvl="1" indent="0">
              <a:buFont typeface="+mj-lt"/>
              <a:buNone/>
            </a:pPr>
            <a:r>
              <a:rPr lang="en-US" b="0" dirty="0"/>
              <a:t>Label Smoothing generally results in slightly higher loss, but it improves generalization </a:t>
            </a:r>
            <a:r>
              <a:rPr lang="en-US" dirty="0"/>
              <a:t>by preventing the model from becoming overconfident in its predictions. This helps reduce the risk of misclassifying uncertain or ambiguous samples.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Accuracy Matters More Than Loss</a:t>
            </a:r>
            <a:r>
              <a:rPr lang="en-US" dirty="0"/>
              <a:t>: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A </a:t>
            </a:r>
            <a:r>
              <a:rPr lang="en-US" b="0" dirty="0"/>
              <a:t>lower test loss doesn’t necessarily correlate with better classification. Even if a model has a slightly higher loss, it may perform better overall if it has better generalization and more balanced learning.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He Initialization + Batch Normalization</a:t>
            </a:r>
            <a:r>
              <a:rPr lang="en-US" dirty="0"/>
              <a:t>:</a:t>
            </a:r>
          </a:p>
          <a:p>
            <a:pPr marL="457200" lvl="1" indent="0">
              <a:buFont typeface="+mj-lt"/>
              <a:buNone/>
            </a:pPr>
            <a:r>
              <a:rPr lang="en-US" dirty="0"/>
              <a:t>This combination significantly </a:t>
            </a:r>
            <a:r>
              <a:rPr lang="en-US" b="0" dirty="0"/>
              <a:t>stabilized training and contributed to improved accuracy, even if it resulted in slightly higher loss values. These strategies helped the model achieve better convergence and prevent overfitting.</a:t>
            </a:r>
          </a:p>
          <a:p>
            <a:endParaRPr lang="en-US" b="0" dirty="0"/>
          </a:p>
          <a:p>
            <a:r>
              <a:rPr lang="en-US" dirty="0"/>
              <a:t>In this round of experimentation, we prioritized </a:t>
            </a:r>
            <a:r>
              <a:rPr lang="en-US" b="0" dirty="0"/>
              <a:t>accuracy and generalization</a:t>
            </a:r>
            <a:r>
              <a:rPr lang="en-US" dirty="0"/>
              <a:t> over pure loss minimization, confirming that sometimes a higher loss is acceptable if it leads to better overall model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1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the key takeaways from the experiments that shaped our model's performance and provided insights into how different strategies impact training:</a:t>
            </a:r>
          </a:p>
          <a:p>
            <a:endParaRPr lang="en-US" dirty="0"/>
          </a:p>
          <a:p>
            <a:r>
              <a:rPr lang="en-US" b="1" dirty="0"/>
              <a:t>Key Learnings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Batch Normalization Significantly Improved Performance</a:t>
            </a:r>
            <a:endParaRPr lang="en-US" dirty="0"/>
          </a:p>
          <a:p>
            <a:pPr marL="457200" lvl="1" indent="0">
              <a:buFont typeface="+mj-lt"/>
              <a:buNone/>
            </a:pPr>
            <a:r>
              <a:rPr lang="en-US" b="0" dirty="0"/>
              <a:t>Batch Normalization </a:t>
            </a:r>
            <a:r>
              <a:rPr lang="en-US" dirty="0"/>
              <a:t>proved to be the most effective strategy in stabilizing training and improving accuracy, helping prevent issues like vanishing gradients and making the network more robust.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Dropout Alone Was Not Enough to Prevent Overfitting</a:t>
            </a:r>
            <a:endParaRPr lang="en-US" dirty="0"/>
          </a:p>
          <a:p>
            <a:pPr marL="457200" lvl="1" indent="0">
              <a:buFont typeface="+mj-lt"/>
              <a:buNone/>
            </a:pPr>
            <a:r>
              <a:rPr lang="en-US" dirty="0"/>
              <a:t>While </a:t>
            </a:r>
            <a:r>
              <a:rPr lang="en-US" b="0" dirty="0"/>
              <a:t>Dropout</a:t>
            </a:r>
            <a:r>
              <a:rPr lang="en-US" dirty="0"/>
              <a:t> can reduce overfitting, it wasn’t sufficient by itself. Models with only</a:t>
            </a:r>
            <a:r>
              <a:rPr lang="en-US" b="0" dirty="0"/>
              <a:t> Dropout </a:t>
            </a:r>
            <a:r>
              <a:rPr lang="en-US" dirty="0"/>
              <a:t>still showed signs of memorization, suggesting that additional regularization techniques were necessary for better generalization.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Label Smoothing Helped Reduce Overconfidence</a:t>
            </a:r>
            <a:endParaRPr lang="en-US" dirty="0"/>
          </a:p>
          <a:p>
            <a:pPr marL="457200" lvl="1" indent="0">
              <a:buFont typeface="+mj-lt"/>
              <a:buNone/>
            </a:pPr>
            <a:r>
              <a:rPr lang="en-US" dirty="0"/>
              <a:t>The application of </a:t>
            </a:r>
            <a:r>
              <a:rPr lang="en-US" b="0" dirty="0"/>
              <a:t>Label Smoothing helped prevent the model from becoming overconfident in its predictions, leading to improved generalization and better performance on unseen data.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Weight Initialization Mattered</a:t>
            </a:r>
            <a:endParaRPr lang="en-US" dirty="0"/>
          </a:p>
          <a:p>
            <a:pPr marL="457200" lvl="1" indent="0">
              <a:buFont typeface="+mj-lt"/>
              <a:buNone/>
            </a:pPr>
            <a:r>
              <a:rPr lang="en-US" b="0" dirty="0"/>
              <a:t>He Initialization worked well when combined with </a:t>
            </a:r>
            <a:r>
              <a:rPr lang="en-US" b="0" dirty="0" err="1"/>
              <a:t>ReLU</a:t>
            </a:r>
            <a:r>
              <a:rPr lang="en-US" b="0" dirty="0"/>
              <a:t> activation. </a:t>
            </a:r>
            <a:r>
              <a:rPr lang="en-US" dirty="0"/>
              <a:t>It helped the model converge faster and prevented gradient issues during training, proving that proper initialization is key to effective learning.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More Layers Didn’t Always Mean Better Performance</a:t>
            </a:r>
            <a:endParaRPr lang="en-US" dirty="0"/>
          </a:p>
          <a:p>
            <a:pPr marL="457200" lvl="1" indent="0">
              <a:buFont typeface="+mj-lt"/>
              <a:buNone/>
            </a:pPr>
            <a:r>
              <a:rPr lang="en-US" dirty="0"/>
              <a:t>Adding more layers didn’t necessarily result in better performance. In some cases, deeper models </a:t>
            </a:r>
            <a:r>
              <a:rPr lang="en-US" b="0" dirty="0"/>
              <a:t>overfitted </a:t>
            </a:r>
            <a:r>
              <a:rPr lang="en-US" dirty="0"/>
              <a:t>the data, showing that increasing model complexity can be counterproductive without proper regularization.</a:t>
            </a:r>
          </a:p>
          <a:p>
            <a:pPr marL="457200" lvl="1" indent="0">
              <a:buFont typeface="+mj-lt"/>
              <a:buNone/>
            </a:pPr>
            <a:endParaRPr lang="en-US" dirty="0"/>
          </a:p>
          <a:p>
            <a:r>
              <a:rPr lang="en-US" dirty="0"/>
              <a:t>These findings underscore the importance of carefully balancing regularization techniques, initialization strategies, and model complexity to achieve optimal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2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training our model to classify apples, we first need to set up a solid foundation.</a:t>
            </a:r>
          </a:p>
          <a:p>
            <a:endParaRPr lang="en-US" dirty="0"/>
          </a:p>
          <a:p>
            <a:r>
              <a:rPr lang="en-US" dirty="0"/>
              <a:t>First, we set the seed to 42 to ensure reproducibility.</a:t>
            </a:r>
          </a:p>
          <a:p>
            <a:r>
              <a:rPr lang="en-US" dirty="0"/>
              <a:t>Next, we defined the transformation pipeline. This includes resizing all images to 128x128 pixels to maintain uniformity across the dataset. Then, we converted the images into </a:t>
            </a:r>
            <a:r>
              <a:rPr lang="en-US" dirty="0" err="1"/>
              <a:t>PyTorch</a:t>
            </a:r>
            <a:r>
              <a:rPr lang="en-US" dirty="0"/>
              <a:t> tensors so they can be used in deep learning models. After that, we normalize the images using a precomputed mean and standard deviation. This step helps stabilize training by ensuring that pixel values are centered around zero.</a:t>
            </a:r>
          </a:p>
          <a:p>
            <a:endParaRPr lang="en-US" dirty="0"/>
          </a:p>
          <a:p>
            <a:r>
              <a:rPr lang="en-US" dirty="0"/>
              <a:t>Once the transformations are in place, we load the dataset using </a:t>
            </a:r>
            <a:r>
              <a:rPr lang="en-US" dirty="0" err="1"/>
              <a:t>ImageFolder</a:t>
            </a:r>
            <a:r>
              <a:rPr lang="en-US" dirty="0"/>
              <a:t>. This automatically assigns labels based on folder names.</a:t>
            </a:r>
          </a:p>
          <a:p>
            <a:r>
              <a:rPr lang="en-US" dirty="0"/>
              <a:t>If the dataset has class imbalance—meaning some apple types appear more frequently than others—we address this using a </a:t>
            </a:r>
            <a:r>
              <a:rPr lang="en-US" b="0" dirty="0" err="1"/>
              <a:t>WeightedRandomSampler</a:t>
            </a:r>
            <a:r>
              <a:rPr lang="en-US" dirty="0"/>
              <a:t>. This ensures that all classes are sampled more evenly during training.</a:t>
            </a:r>
          </a:p>
          <a:p>
            <a:endParaRPr lang="en-US" dirty="0"/>
          </a:p>
          <a:p>
            <a:r>
              <a:rPr lang="en-US" dirty="0"/>
              <a:t>Finally, we wrap everything in a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b="0" dirty="0" err="1"/>
              <a:t>DataLoader</a:t>
            </a:r>
            <a:r>
              <a:rPr lang="en-US" dirty="0"/>
              <a:t>, which organizes our images into mini-batches. This helps improve training efficiency by allowing our model to process multiple images in parallel.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85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setting up our dataset, we computed key metrics to better understand its structure.</a:t>
            </a:r>
          </a:p>
          <a:p>
            <a:endParaRPr lang="en-US" dirty="0"/>
          </a:p>
          <a:p>
            <a:r>
              <a:rPr lang="en-US" dirty="0"/>
              <a:t>First, the dataset contains </a:t>
            </a:r>
            <a:r>
              <a:rPr lang="en-US" b="0" dirty="0"/>
              <a:t>4,844 images </a:t>
            </a:r>
            <a:r>
              <a:rPr lang="en-US" dirty="0"/>
              <a:t>of different apple types, divided into 10 distinct classes. Each class is labeled from 0 to 9.</a:t>
            </a:r>
          </a:p>
          <a:p>
            <a:endParaRPr lang="en-US" dirty="0"/>
          </a:p>
          <a:p>
            <a:r>
              <a:rPr lang="en-US" dirty="0"/>
              <a:t>To improve training stability, we calculated the </a:t>
            </a:r>
            <a:r>
              <a:rPr lang="en-US" b="0" dirty="0"/>
              <a:t>mean and standard deviation </a:t>
            </a:r>
            <a:r>
              <a:rPr lang="en-US" dirty="0"/>
              <a:t>of pixel values for each RGB channel. This helps normalize the images, ensuring that pixel values are centered around zero. </a:t>
            </a:r>
          </a:p>
          <a:p>
            <a:endParaRPr lang="en-US" dirty="0"/>
          </a:p>
          <a:p>
            <a:r>
              <a:rPr lang="en-US" dirty="0"/>
              <a:t>The computed mean values are </a:t>
            </a:r>
            <a:r>
              <a:rPr lang="en-US" b="0" dirty="0"/>
              <a:t>0.6763 for red, 0.5651 for green, and 0.4429 for blue</a:t>
            </a:r>
            <a:r>
              <a:rPr lang="en-US" dirty="0"/>
              <a:t>. </a:t>
            </a:r>
          </a:p>
          <a:p>
            <a:r>
              <a:rPr lang="en-US" dirty="0"/>
              <a:t>The corresponding standard deviations are </a:t>
            </a:r>
            <a:r>
              <a:rPr lang="en-US" b="0" dirty="0"/>
              <a:t>0.2441, 0.2925, and 0.3333. </a:t>
            </a:r>
          </a:p>
          <a:p>
            <a:r>
              <a:rPr lang="en-US" dirty="0"/>
              <a:t>These values help maintain consistent image intensity across training.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Looking at the </a:t>
            </a:r>
            <a:r>
              <a:rPr lang="en-US" b="0" dirty="0"/>
              <a:t>class distribution</a:t>
            </a:r>
            <a:r>
              <a:rPr lang="en-US" dirty="0"/>
              <a:t>, most classes contain around </a:t>
            </a:r>
            <a:r>
              <a:rPr lang="en-US" b="0" dirty="0"/>
              <a:t>492 images</a:t>
            </a:r>
            <a:r>
              <a:rPr lang="en-US" dirty="0"/>
              <a:t>, but there are some imbalances. Specifically, class </a:t>
            </a:r>
            <a:r>
              <a:rPr lang="en-US" b="0" dirty="0"/>
              <a:t>3 has 481 images</a:t>
            </a:r>
            <a:r>
              <a:rPr lang="en-US" dirty="0"/>
              <a:t>, and class </a:t>
            </a:r>
            <a:r>
              <a:rPr lang="en-US" b="0" dirty="0"/>
              <a:t>7 has 429 images.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To address this, we used </a:t>
            </a:r>
            <a:r>
              <a:rPr lang="en-US" b="0" dirty="0" err="1"/>
              <a:t>WeightedRandomSampler</a:t>
            </a:r>
            <a:r>
              <a:rPr lang="en-US" dirty="0"/>
              <a:t>, which adjusts the sampling probability for each class. This ensures that underrepresented apple types are sampled more frequently during training, helping the model learn from all categories more effectively.</a:t>
            </a:r>
          </a:p>
          <a:p>
            <a:r>
              <a:rPr lang="en-US" dirty="0"/>
              <a:t>By computing these dataset metrics and handling class imbalance, we were able to create a more robust foundation for training our apple classification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774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first experiment, we designed a </a:t>
            </a:r>
            <a:r>
              <a:rPr lang="en-US" b="0" dirty="0"/>
              <a:t>baseline model </a:t>
            </a:r>
            <a:r>
              <a:rPr lang="en-US" dirty="0"/>
              <a:t>that serves as a reference point for future improvements.</a:t>
            </a:r>
          </a:p>
          <a:p>
            <a:endParaRPr lang="en-US" dirty="0"/>
          </a:p>
          <a:p>
            <a:r>
              <a:rPr lang="en-US" b="1" dirty="0"/>
              <a:t>Model Design Choices</a:t>
            </a:r>
          </a:p>
          <a:p>
            <a:endParaRPr lang="en-US" b="1" dirty="0"/>
          </a:p>
          <a:p>
            <a:r>
              <a:rPr lang="en-US" dirty="0"/>
              <a:t>We started by defining the </a:t>
            </a:r>
            <a:r>
              <a:rPr lang="en-US" b="0" dirty="0"/>
              <a:t>input layer</a:t>
            </a:r>
            <a:r>
              <a:rPr lang="en-US" dirty="0"/>
              <a:t>, where each </a:t>
            </a:r>
            <a:r>
              <a:rPr lang="en-US" b="0" dirty="0"/>
              <a:t>128x128 RGB image is flattened </a:t>
            </a:r>
            <a:r>
              <a:rPr lang="en-US" dirty="0"/>
              <a:t>into a feature vector of </a:t>
            </a:r>
            <a:r>
              <a:rPr lang="en-US" b="0" dirty="0"/>
              <a:t>49,152 values </a:t>
            </a:r>
            <a:r>
              <a:rPr lang="en-US" dirty="0"/>
              <a:t>(since 128 × 128 × 3 = 49,152).</a:t>
            </a:r>
          </a:p>
          <a:p>
            <a:endParaRPr lang="en-US" dirty="0"/>
          </a:p>
          <a:p>
            <a:r>
              <a:rPr lang="en-US" dirty="0"/>
              <a:t>Next, we built a </a:t>
            </a:r>
            <a:r>
              <a:rPr lang="en-US" b="0" dirty="0"/>
              <a:t>two-layer neural network </a:t>
            </a:r>
            <a:r>
              <a:rPr lang="en-US" dirty="0"/>
              <a:t>using </a:t>
            </a:r>
            <a:r>
              <a:rPr lang="en-US" b="0" dirty="0" err="1"/>
              <a:t>ReLU</a:t>
            </a:r>
            <a:r>
              <a:rPr lang="en-US" b="0" dirty="0"/>
              <a:t> activation </a:t>
            </a:r>
            <a:r>
              <a:rPr lang="en-US" dirty="0"/>
              <a:t>in both hidden layers: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Layer 1: </a:t>
            </a:r>
            <a:r>
              <a:rPr lang="en-US" dirty="0"/>
              <a:t>512 neurons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Layer 2: </a:t>
            </a:r>
            <a:r>
              <a:rPr lang="en-US" dirty="0"/>
              <a:t>256 neurons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</a:t>
            </a:r>
            <a:r>
              <a:rPr lang="en-US" b="0" dirty="0"/>
              <a:t>output layer </a:t>
            </a:r>
            <a:r>
              <a:rPr lang="en-US" dirty="0"/>
              <a:t>consists </a:t>
            </a:r>
            <a:r>
              <a:rPr lang="en-US" b="0" dirty="0"/>
              <a:t>of 10 neurons</a:t>
            </a:r>
            <a:r>
              <a:rPr lang="en-US" dirty="0"/>
              <a:t>, one for each apple type, and uses a </a:t>
            </a:r>
            <a:r>
              <a:rPr lang="en-US" b="0" dirty="0" err="1"/>
              <a:t>Softmax</a:t>
            </a:r>
            <a:r>
              <a:rPr lang="en-US" b="0" dirty="0"/>
              <a:t> activation function </a:t>
            </a:r>
            <a:r>
              <a:rPr lang="en-US" dirty="0"/>
              <a:t>to convert raw outputs into probability scores for classification.</a:t>
            </a:r>
          </a:p>
          <a:p>
            <a:endParaRPr lang="en-US" dirty="0"/>
          </a:p>
          <a:p>
            <a:r>
              <a:rPr lang="en-US" b="1" dirty="0"/>
              <a:t>Activation Functions</a:t>
            </a:r>
          </a:p>
          <a:p>
            <a:r>
              <a:rPr lang="en-US" dirty="0"/>
              <a:t>We used </a:t>
            </a:r>
            <a:r>
              <a:rPr lang="en-US" b="0" dirty="0" err="1"/>
              <a:t>ReLU</a:t>
            </a:r>
            <a:r>
              <a:rPr lang="en-US" dirty="0"/>
              <a:t> (Rectified Linear Unit) in the hidden layers because it helps avoid the </a:t>
            </a:r>
            <a:r>
              <a:rPr lang="en-US" b="0" dirty="0"/>
              <a:t>vanishing gradient problem</a:t>
            </a:r>
            <a:r>
              <a:rPr lang="en-US" dirty="0"/>
              <a:t> and speeds up training by introducing sparsity—meaning it sets negative values to zero, making computations more efficient.</a:t>
            </a:r>
          </a:p>
          <a:p>
            <a:endParaRPr lang="en-US" dirty="0"/>
          </a:p>
          <a:p>
            <a:r>
              <a:rPr lang="en-US" dirty="0"/>
              <a:t>For the </a:t>
            </a:r>
            <a:r>
              <a:rPr lang="en-US" b="0" dirty="0"/>
              <a:t>output layer, </a:t>
            </a:r>
            <a:r>
              <a:rPr lang="en-US" dirty="0"/>
              <a:t>we </a:t>
            </a:r>
            <a:r>
              <a:rPr lang="en-US" b="0" dirty="0"/>
              <a:t>used </a:t>
            </a:r>
            <a:r>
              <a:rPr lang="en-US" b="0" dirty="0" err="1"/>
              <a:t>Softmax</a:t>
            </a:r>
            <a:r>
              <a:rPr lang="en-US" dirty="0"/>
              <a:t>, which transforms raw outputs into a probability distribution, ensuring that the predicted class has the highest probability.</a:t>
            </a:r>
          </a:p>
          <a:p>
            <a:endParaRPr lang="en-US" dirty="0"/>
          </a:p>
          <a:p>
            <a:r>
              <a:rPr lang="en-US" b="1" dirty="0"/>
              <a:t>Optimizer &amp; Loss Function</a:t>
            </a:r>
          </a:p>
          <a:p>
            <a:r>
              <a:rPr lang="en-US" dirty="0"/>
              <a:t>To train the model, we selected the </a:t>
            </a:r>
            <a:r>
              <a:rPr lang="en-US" b="0" dirty="0"/>
              <a:t>Adam optimizer</a:t>
            </a:r>
            <a:r>
              <a:rPr lang="en-US" dirty="0"/>
              <a:t>, which combines the benefits of </a:t>
            </a:r>
            <a:r>
              <a:rPr lang="en-US" b="0" dirty="0"/>
              <a:t>adaptive learning rates and momentum</a:t>
            </a:r>
            <a:r>
              <a:rPr lang="en-US" dirty="0"/>
              <a:t>, offering a good balance between speed and stability.</a:t>
            </a:r>
          </a:p>
          <a:p>
            <a:r>
              <a:rPr lang="en-US" dirty="0"/>
              <a:t>For the </a:t>
            </a:r>
            <a:r>
              <a:rPr lang="en-US" b="0" dirty="0"/>
              <a:t>loss function</a:t>
            </a:r>
            <a:r>
              <a:rPr lang="en-US" dirty="0"/>
              <a:t>, we used </a:t>
            </a:r>
            <a:r>
              <a:rPr lang="en-US" b="0" dirty="0"/>
              <a:t>Cross-Entropy Loss</a:t>
            </a:r>
            <a:r>
              <a:rPr lang="en-US" dirty="0"/>
              <a:t>, which is ideal for multi-class classification problems like ours. It helps the model learn how to differentiate between different apple types by penalizing incorrect predictions more effectively.</a:t>
            </a:r>
          </a:p>
          <a:p>
            <a:endParaRPr lang="en-US" dirty="0"/>
          </a:p>
          <a:p>
            <a:r>
              <a:rPr lang="en-US" b="1" dirty="0"/>
              <a:t>Evaluation Metrics</a:t>
            </a:r>
          </a:p>
          <a:p>
            <a:r>
              <a:rPr lang="en-US" dirty="0"/>
              <a:t>To assess model performance, we track: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Accuracy</a:t>
            </a:r>
            <a:r>
              <a:rPr lang="en-US" dirty="0"/>
              <a:t> (overall correctness of predictions)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Precision</a:t>
            </a:r>
            <a:r>
              <a:rPr lang="en-US" dirty="0"/>
              <a:t> (how many predicted positives are actually correct)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Recall</a:t>
            </a:r>
            <a:r>
              <a:rPr lang="en-US" dirty="0"/>
              <a:t> (how well the model captures actual positive cases)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F1-score</a:t>
            </a:r>
            <a:r>
              <a:rPr lang="en-US" dirty="0"/>
              <a:t>, which balances precision and recall to give a more detailed view of class-wise performance.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Additionally, we </a:t>
            </a:r>
            <a:r>
              <a:rPr lang="en-US" b="0" dirty="0"/>
              <a:t>plot the loss curve</a:t>
            </a:r>
            <a:r>
              <a:rPr lang="en-US" dirty="0"/>
              <a:t>, comparing </a:t>
            </a:r>
            <a:r>
              <a:rPr lang="en-US" b="0" dirty="0"/>
              <a:t>training loss vs. validation loss over 10 epochs</a:t>
            </a:r>
            <a:r>
              <a:rPr lang="en-US" dirty="0"/>
              <a:t>, helping us detect signs of overfitting or underfitting.</a:t>
            </a:r>
          </a:p>
          <a:p>
            <a:r>
              <a:rPr lang="en-US" dirty="0"/>
              <a:t>This baseline model establishes a foundation, and in later experiments, we can refine it by tweaking hyperparameters, adding layers, or experimenting with different architectures."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11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training our baseline model, we observed some interesting results.</a:t>
            </a:r>
          </a:p>
          <a:p>
            <a:endParaRPr lang="en-US" dirty="0"/>
          </a:p>
          <a:p>
            <a:r>
              <a:rPr lang="en-US" b="1" dirty="0"/>
              <a:t>Rapid Convergence &amp; Early Stopping</a:t>
            </a:r>
          </a:p>
          <a:p>
            <a:r>
              <a:rPr lang="en-US" dirty="0"/>
              <a:t>The model's </a:t>
            </a:r>
            <a:r>
              <a:rPr lang="en-US" b="0" dirty="0"/>
              <a:t>training loss dropped sharply </a:t>
            </a:r>
            <a:r>
              <a:rPr lang="en-US" dirty="0"/>
              <a:t>and approached </a:t>
            </a:r>
            <a:r>
              <a:rPr lang="en-US" b="0" dirty="0"/>
              <a:t>zero by epoch 9</a:t>
            </a:r>
            <a:r>
              <a:rPr lang="en-US" dirty="0"/>
              <a:t>, which triggered early stopping. Meanwhile, </a:t>
            </a:r>
            <a:r>
              <a:rPr lang="en-US" b="0" dirty="0"/>
              <a:t>validation loss remained stable</a:t>
            </a:r>
            <a:r>
              <a:rPr lang="en-US" dirty="0"/>
              <a:t> in the range of </a:t>
            </a:r>
            <a:r>
              <a:rPr lang="en-US" b="0" dirty="0"/>
              <a:t>0.0028 to 0.0031</a:t>
            </a:r>
            <a:r>
              <a:rPr lang="en-US" dirty="0"/>
              <a:t>, suggesting that the model quickly learned the patterns in the data.</a:t>
            </a:r>
          </a:p>
          <a:p>
            <a:endParaRPr lang="en-US" dirty="0"/>
          </a:p>
          <a:p>
            <a:r>
              <a:rPr lang="en-US" b="1" dirty="0"/>
              <a:t>Potential Overfitting</a:t>
            </a:r>
          </a:p>
          <a:p>
            <a:r>
              <a:rPr lang="en-US" dirty="0"/>
              <a:t>One major concern is </a:t>
            </a:r>
            <a:r>
              <a:rPr lang="en-US" b="0" dirty="0"/>
              <a:t>overfitting</a:t>
            </a:r>
            <a:r>
              <a:rPr lang="en-US" dirty="0"/>
              <a:t>. The training loss reached an extremely low value of </a:t>
            </a:r>
            <a:r>
              <a:rPr lang="en-US" b="0" dirty="0"/>
              <a:t>0.0001</a:t>
            </a:r>
            <a:r>
              <a:rPr lang="en-US" dirty="0"/>
              <a:t>, which indicates that the model may have </a:t>
            </a:r>
            <a:r>
              <a:rPr lang="en-US" b="0" dirty="0"/>
              <a:t>memorized</a:t>
            </a:r>
            <a:r>
              <a:rPr lang="en-US" dirty="0"/>
              <a:t> the training data rather than learning to generalize.</a:t>
            </a:r>
          </a:p>
          <a:p>
            <a:endParaRPr lang="en-US" dirty="0"/>
          </a:p>
          <a:p>
            <a:r>
              <a:rPr lang="en-US" b="1" dirty="0"/>
              <a:t>High Performance Metrics</a:t>
            </a:r>
          </a:p>
          <a:p>
            <a:r>
              <a:rPr lang="en-US" dirty="0"/>
              <a:t>From an accuracy standpoint, the model performed </a:t>
            </a:r>
            <a:r>
              <a:rPr lang="en-US" b="0" dirty="0"/>
              <a:t>exceptionally well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Accuracy: </a:t>
            </a:r>
            <a:r>
              <a:rPr lang="en-US" dirty="0"/>
              <a:t>99.90%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Precision, Recall, and F1-score: Also 99.90%</a:t>
            </a:r>
            <a:r>
              <a:rPr lang="en-US" dirty="0"/>
              <a:t>, meaning the model classified nearly all samples correctly.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Overfitting Risk</a:t>
            </a:r>
          </a:p>
          <a:p>
            <a:r>
              <a:rPr lang="en-US" dirty="0"/>
              <a:t>Despite the high-performance metrics, the minimal </a:t>
            </a:r>
            <a:r>
              <a:rPr lang="en-US" b="0" dirty="0"/>
              <a:t>gap between training and validation loss </a:t>
            </a:r>
            <a:r>
              <a:rPr lang="en-US" dirty="0"/>
              <a:t>and the </a:t>
            </a:r>
            <a:r>
              <a:rPr lang="en-US" b="0" dirty="0"/>
              <a:t>extremely low training loss </a:t>
            </a:r>
            <a:r>
              <a:rPr lang="en-US" dirty="0"/>
              <a:t>suggest that the model might not generalize well to unseen data. This means that while it performs perfectly on the training set, it may struggle with new apple images.</a:t>
            </a:r>
          </a:p>
          <a:p>
            <a:endParaRPr lang="en-US" dirty="0"/>
          </a:p>
          <a:p>
            <a:r>
              <a:rPr lang="en-US" b="1" dirty="0"/>
              <a:t>Next Steps to Address Overfitting</a:t>
            </a:r>
            <a:br>
              <a:rPr lang="en-US" dirty="0"/>
            </a:br>
            <a:r>
              <a:rPr lang="en-US" dirty="0"/>
              <a:t>To improve generalization in further models, we plan to introduce regularization techniques via by applying </a:t>
            </a:r>
            <a:r>
              <a:rPr lang="en-US" b="0" dirty="0"/>
              <a:t>Dropout, L2 Regularization (Weight Decay)</a:t>
            </a:r>
            <a:r>
              <a:rPr lang="en-US" dirty="0"/>
              <a:t>, and </a:t>
            </a:r>
            <a:r>
              <a:rPr lang="en-US" b="0" dirty="0"/>
              <a:t>Batch Normalization </a:t>
            </a:r>
            <a:r>
              <a:rPr lang="en-US" dirty="0"/>
              <a:t>to prevent overfitting and improve robustness.</a:t>
            </a:r>
          </a:p>
          <a:p>
            <a:endParaRPr lang="en-US" dirty="0"/>
          </a:p>
          <a:p>
            <a:r>
              <a:rPr lang="en-US" dirty="0"/>
              <a:t>Through different activation and cost functions, we would then go on to compare </a:t>
            </a:r>
            <a:r>
              <a:rPr lang="en-US" b="0" dirty="0" err="1"/>
              <a:t>ReLU</a:t>
            </a:r>
            <a:r>
              <a:rPr lang="en-US" b="0" dirty="0"/>
              <a:t>, Tanh, and Sigmoid </a:t>
            </a:r>
            <a:r>
              <a:rPr lang="en-US" dirty="0"/>
              <a:t>activation functions to see if a different non-linearity improves performance. In addition, we would also experiment with alternative </a:t>
            </a:r>
            <a:r>
              <a:rPr lang="en-US" b="0" dirty="0"/>
              <a:t>loss functions </a:t>
            </a:r>
            <a:r>
              <a:rPr lang="en-US" dirty="0"/>
              <a:t>to determine if Cross-Entropy remains the best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33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second experiment, we introduced </a:t>
            </a:r>
            <a:r>
              <a:rPr lang="en-US" b="0" dirty="0"/>
              <a:t>Dropout</a:t>
            </a:r>
            <a:r>
              <a:rPr lang="en-US" dirty="0"/>
              <a:t> as a regularization technique to reduce overfitting. However, the results showed that Dropout alone was not enough to improve generalization.</a:t>
            </a:r>
          </a:p>
          <a:p>
            <a:endParaRPr lang="en-US" dirty="0"/>
          </a:p>
          <a:p>
            <a:r>
              <a:rPr lang="en-US" b="1" dirty="0"/>
              <a:t>Accuracy &amp; Overfitting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still achieved </a:t>
            </a:r>
            <a:r>
              <a:rPr lang="en-US" b="0" dirty="0"/>
              <a:t>99.90% accuracy</a:t>
            </a:r>
            <a:r>
              <a:rPr lang="en-US" dirty="0"/>
              <a:t>, which is identical to the baseline model, indicating that </a:t>
            </a:r>
            <a:r>
              <a:rPr lang="en-US" b="0" dirty="0"/>
              <a:t>severe overfitting</a:t>
            </a:r>
            <a:r>
              <a:rPr lang="en-US" dirty="0"/>
              <a:t> remains a problem.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Loss Curve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</a:t>
            </a:r>
            <a:r>
              <a:rPr lang="en-US" b="0" dirty="0"/>
              <a:t>training and validation losses </a:t>
            </a:r>
            <a:r>
              <a:rPr lang="en-US" dirty="0"/>
              <a:t>remained </a:t>
            </a:r>
            <a:r>
              <a:rPr lang="en-US" b="0" dirty="0"/>
              <a:t>extremely low</a:t>
            </a:r>
            <a:r>
              <a:rPr lang="en-US" dirty="0"/>
              <a:t>, suggesting that Dropout had little impact.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still appears to be </a:t>
            </a:r>
            <a:r>
              <a:rPr lang="en-US" b="0" dirty="0"/>
              <a:t>memorizing </a:t>
            </a:r>
            <a:r>
              <a:rPr lang="en-US" dirty="0"/>
              <a:t>the dataset rather than learning generalizable patterns.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Key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Dropout alone was insufficient </a:t>
            </a:r>
            <a:r>
              <a:rPr lang="en-US" dirty="0"/>
              <a:t>as a regularization technique.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network continues to overfit, meaning additional methods are necessary.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Conclusion &amp; Next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need </a:t>
            </a:r>
            <a:r>
              <a:rPr lang="en-US" b="0" dirty="0"/>
              <a:t>stronger regularization</a:t>
            </a:r>
            <a:r>
              <a:rPr lang="en-US" dirty="0"/>
              <a:t>, such as </a:t>
            </a:r>
            <a:r>
              <a:rPr lang="en-US" b="0" dirty="0"/>
              <a:t>L2 weight decay</a:t>
            </a:r>
            <a:r>
              <a:rPr lang="en-US" dirty="0"/>
              <a:t>, to further constrain the model and prevent it from memorizing the training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Future experiments will explore a combination of </a:t>
            </a:r>
            <a:r>
              <a:rPr lang="en-US" b="0" dirty="0"/>
              <a:t>Dropout, L2 regularization, and Batch Normalization </a:t>
            </a:r>
            <a:r>
              <a:rPr lang="en-US" dirty="0"/>
              <a:t>to improve generalization.</a:t>
            </a:r>
          </a:p>
          <a:p>
            <a:r>
              <a:rPr lang="en-US" dirty="0"/>
              <a:t>This experiment shows that while Dropout is a useful technique, it </a:t>
            </a:r>
            <a:r>
              <a:rPr lang="en-US" b="0" dirty="0"/>
              <a:t>cannot fully address overfitting on its own </a:t>
            </a:r>
            <a:r>
              <a:rPr lang="en-US" dirty="0"/>
              <a:t>in this particular case.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46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experiment, we tested a different combination: </a:t>
            </a:r>
            <a:r>
              <a:rPr lang="en-US" b="0" dirty="0"/>
              <a:t>Tanh activation </a:t>
            </a:r>
            <a:r>
              <a:rPr lang="en-US" dirty="0"/>
              <a:t>with </a:t>
            </a:r>
            <a:r>
              <a:rPr lang="en-US" b="0" dirty="0"/>
              <a:t>L2 regularization</a:t>
            </a:r>
            <a:r>
              <a:rPr lang="en-US" dirty="0"/>
              <a:t>. Our goal was to reduce overfitting while maintaining strong performance. However, the results showed significant challenges.</a:t>
            </a:r>
          </a:p>
          <a:p>
            <a:endParaRPr lang="en-US" dirty="0"/>
          </a:p>
          <a:p>
            <a:r>
              <a:rPr lang="en-US" b="1" dirty="0"/>
              <a:t>Accuracy &amp; Performance Drop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model’s accuracy dropped </a:t>
            </a:r>
            <a:r>
              <a:rPr lang="en-US" b="0" dirty="0"/>
              <a:t>drastically to 39.11%, </a:t>
            </a:r>
            <a:r>
              <a:rPr lang="en-US" dirty="0"/>
              <a:t>indicating that the regularization was too strong and negatively impacted learning.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Loss Curve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0" dirty="0"/>
              <a:t>validation loss was highly unstable</a:t>
            </a:r>
            <a:r>
              <a:rPr lang="en-US" dirty="0"/>
              <a:t>, showing significant fluctuations throughout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instability suggests </a:t>
            </a:r>
            <a:r>
              <a:rPr lang="en-US" b="0" dirty="0"/>
              <a:t>learning difficulties</a:t>
            </a:r>
            <a:r>
              <a:rPr lang="en-US" dirty="0"/>
              <a:t>, likely due to an excessive L2 penalty.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Key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Vanishing Gradients: </a:t>
            </a:r>
            <a:r>
              <a:rPr lang="en-US" dirty="0"/>
              <a:t>The combination </a:t>
            </a:r>
            <a:r>
              <a:rPr lang="en-US" b="0" dirty="0"/>
              <a:t>of Tanh activation and strong L2 weight decay </a:t>
            </a:r>
            <a:r>
              <a:rPr lang="en-US" dirty="0"/>
              <a:t>likely caused </a:t>
            </a:r>
            <a:r>
              <a:rPr lang="en-US" b="0" dirty="0"/>
              <a:t>gradient instability</a:t>
            </a:r>
            <a:r>
              <a:rPr lang="en-US" dirty="0"/>
              <a:t>, making it difficult for the model to learn.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network was too restricted, preventing it from capturing meaningful patterns in the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Conclusion &amp; Next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L2 regularization was too aggressive, </a:t>
            </a:r>
            <a:r>
              <a:rPr lang="en-US" dirty="0"/>
              <a:t>significantly limiting the model’s ability to learn.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0" dirty="0"/>
              <a:t>Tanh activation function may not be ideal </a:t>
            </a:r>
            <a:r>
              <a:rPr lang="en-US" dirty="0"/>
              <a:t>in this setup, as it is more prone to vanishing gradients compared to </a:t>
            </a:r>
            <a:r>
              <a:rPr lang="en-US" dirty="0" err="1"/>
              <a:t>ReLU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Moving forward, we will experiment with a </a:t>
            </a:r>
            <a:r>
              <a:rPr lang="en-US" b="0" dirty="0"/>
              <a:t>less aggressive L2 penalty </a:t>
            </a:r>
            <a:r>
              <a:rPr lang="en-US" dirty="0"/>
              <a:t>and explore alternative activation functions to improve stability and learning.</a:t>
            </a:r>
          </a:p>
          <a:p>
            <a:r>
              <a:rPr lang="en-US" dirty="0"/>
              <a:t>This experiment highlights that </a:t>
            </a:r>
            <a:r>
              <a:rPr lang="en-US" b="0" dirty="0"/>
              <a:t>regularization must be carefully tuned </a:t>
            </a:r>
            <a:r>
              <a:rPr lang="en-US" dirty="0"/>
              <a:t>to balance overfitting and underfitting.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37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experiment, we introduced </a:t>
            </a:r>
            <a:r>
              <a:rPr lang="en-US" b="0" dirty="0"/>
              <a:t>Batch Normalization alongside the Sigmoid activation function </a:t>
            </a:r>
            <a:r>
              <a:rPr lang="en-US" dirty="0"/>
              <a:t>to stabilize training and improve generalization.</a:t>
            </a:r>
          </a:p>
          <a:p>
            <a:endParaRPr lang="en-US" dirty="0"/>
          </a:p>
          <a:p>
            <a:r>
              <a:rPr lang="en-US" b="1" dirty="0"/>
              <a:t>Accuracy &amp; Generalization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achieved </a:t>
            </a:r>
            <a:r>
              <a:rPr lang="en-US" b="0" dirty="0"/>
              <a:t>85.66% accuracy</a:t>
            </a:r>
            <a:r>
              <a:rPr lang="en-US" dirty="0"/>
              <a:t>, showing a </a:t>
            </a:r>
            <a:r>
              <a:rPr lang="en-US" b="0" dirty="0"/>
              <a:t>strong improvement in generalization </a:t>
            </a:r>
            <a:r>
              <a:rPr lang="en-US" dirty="0"/>
              <a:t>compared to previous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is a </a:t>
            </a:r>
            <a:r>
              <a:rPr lang="en-US" b="0" dirty="0"/>
              <a:t>significant upgrade </a:t>
            </a:r>
            <a:r>
              <a:rPr lang="en-US" dirty="0"/>
              <a:t>over the poor performance of Model2_L2 while avoiding the extreme overfitting of Model1_Dropout.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Loss Curve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Smooth convergence </a:t>
            </a:r>
            <a:r>
              <a:rPr lang="en-US" dirty="0"/>
              <a:t>was observed, confirming that </a:t>
            </a:r>
            <a:r>
              <a:rPr lang="en-US" b="0" dirty="0"/>
              <a:t>Batch Normalization helped stabilize training </a:t>
            </a:r>
            <a:r>
              <a:rPr lang="en-US" dirty="0"/>
              <a:t>and mitigate vanishing/exploding gradient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learned in a </a:t>
            </a:r>
            <a:r>
              <a:rPr lang="en-US" b="0" dirty="0"/>
              <a:t>more controlled manner</a:t>
            </a:r>
            <a:r>
              <a:rPr lang="en-US" dirty="0"/>
              <a:t>, leading to consistent validation loss.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Key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0" dirty="0"/>
              <a:t>Sigmoid activation function </a:t>
            </a:r>
            <a:r>
              <a:rPr lang="en-US" dirty="0"/>
              <a:t>may have </a:t>
            </a:r>
            <a:r>
              <a:rPr lang="en-US" b="0" dirty="0"/>
              <a:t>limited learning </a:t>
            </a:r>
            <a:r>
              <a:rPr lang="en-US" dirty="0"/>
              <a:t>due to its tendency to cause </a:t>
            </a:r>
            <a:r>
              <a:rPr lang="en-US" b="0" dirty="0"/>
              <a:t>vanishing gradients</a:t>
            </a:r>
            <a:r>
              <a:rPr lang="en-US" dirty="0"/>
              <a:t>, especially in deeper 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While Batch Normalization improved stability, the activation function choice may still be </a:t>
            </a:r>
            <a:r>
              <a:rPr lang="en-US" b="0" dirty="0"/>
              <a:t>holding the model back from optimal performance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Conclusion &amp; Next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Overall, this model struck a better balance between learning and generalization</a:t>
            </a:r>
            <a:r>
              <a:rPr lang="en-US" dirty="0"/>
              <a:t>, unlike previous experiments.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further improve performance, the next step is to </a:t>
            </a:r>
            <a:r>
              <a:rPr lang="en-US" b="0" dirty="0"/>
              <a:t>replace Sigmoid with </a:t>
            </a:r>
            <a:r>
              <a:rPr lang="en-US" b="0" dirty="0" err="1"/>
              <a:t>ReLU</a:t>
            </a:r>
            <a:r>
              <a:rPr lang="en-US" b="0" dirty="0"/>
              <a:t> </a:t>
            </a:r>
            <a:r>
              <a:rPr lang="en-US" dirty="0"/>
              <a:t>to avoid vanishing gradients while still leveraging Batch Normalization.</a:t>
            </a:r>
          </a:p>
          <a:p>
            <a:r>
              <a:rPr lang="en-US" dirty="0"/>
              <a:t>This experiment highlights how </a:t>
            </a:r>
            <a:r>
              <a:rPr lang="en-US" b="0" dirty="0"/>
              <a:t>Batch Normalization significantly improves stability</a:t>
            </a:r>
            <a:r>
              <a:rPr lang="en-US" dirty="0"/>
              <a:t>, but activation functions must be carefully chosen to maximize learning.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90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experiment, we combined </a:t>
            </a:r>
            <a:r>
              <a:rPr lang="en-US" b="0" dirty="0" err="1"/>
              <a:t>ReLU</a:t>
            </a:r>
            <a:r>
              <a:rPr lang="en-US" b="0" dirty="0"/>
              <a:t> activation, Dropout</a:t>
            </a:r>
            <a:r>
              <a:rPr lang="en-US" dirty="0"/>
              <a:t>, </a:t>
            </a:r>
            <a:r>
              <a:rPr lang="en-US" b="0" dirty="0"/>
              <a:t>and L2 regularization </a:t>
            </a:r>
            <a:r>
              <a:rPr lang="en-US" dirty="0"/>
              <a:t>to explore a robust regularization setup. Let’s take a look at how it performed compared to previous models.</a:t>
            </a:r>
          </a:p>
          <a:p>
            <a:endParaRPr lang="en-US" dirty="0"/>
          </a:p>
          <a:p>
            <a:r>
              <a:rPr lang="en-US" b="1" dirty="0"/>
              <a:t>Accuracy &amp; Stability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achieved </a:t>
            </a:r>
            <a:r>
              <a:rPr lang="en-US" b="0" dirty="0"/>
              <a:t>85.35% accuracy</a:t>
            </a:r>
            <a:r>
              <a:rPr lang="en-US" dirty="0"/>
              <a:t>, which is </a:t>
            </a:r>
            <a:r>
              <a:rPr lang="en-US" b="0" dirty="0"/>
              <a:t>similar to Model3_BatchNorm</a:t>
            </a:r>
            <a:r>
              <a:rPr lang="en-US" dirty="0"/>
              <a:t>, but slightly </a:t>
            </a:r>
            <a:r>
              <a:rPr lang="en-US" b="0" dirty="0"/>
              <a:t>less stable </a:t>
            </a:r>
            <a:r>
              <a:rPr lang="en-US" dirty="0"/>
              <a:t>in terms of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slight decrease in accuracy indicates that the combination of Dropout and L2 regularization might not be as effective as </a:t>
            </a:r>
            <a:r>
              <a:rPr lang="en-US" dirty="0" err="1"/>
              <a:t>BatchNorm</a:t>
            </a:r>
            <a:r>
              <a:rPr lang="en-US" dirty="0"/>
              <a:t> in maintaining stable generalization.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Loss Curve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were </a:t>
            </a:r>
            <a:r>
              <a:rPr lang="en-US" b="0" dirty="0"/>
              <a:t>some fluctuations in the training loss, </a:t>
            </a:r>
            <a:r>
              <a:rPr lang="en-US" dirty="0"/>
              <a:t>which can be attributed to the effect of </a:t>
            </a:r>
            <a:r>
              <a:rPr lang="en-US" b="0" dirty="0"/>
              <a:t>L2 regularization on weight decay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While this indicates that the model was learning and regularizing, the instability is noticeable compared to the smooth convergence seen with </a:t>
            </a:r>
            <a:r>
              <a:rPr lang="en-US" dirty="0" err="1"/>
              <a:t>BatchNorm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Key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combination of </a:t>
            </a:r>
            <a:r>
              <a:rPr lang="en-US" b="0" dirty="0"/>
              <a:t>Dropout and L2 regularization </a:t>
            </a:r>
            <a:r>
              <a:rPr lang="en-US" dirty="0"/>
              <a:t>did improve regularization, but it wasn’t as stable as </a:t>
            </a:r>
            <a:r>
              <a:rPr lang="en-US" b="0" dirty="0" err="1"/>
              <a:t>BatchNorm</a:t>
            </a:r>
            <a:r>
              <a:rPr lang="en-US" dirty="0"/>
              <a:t> in preventing overfitting and controlling learning.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Conclusion &amp; Next Steps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model represents a </a:t>
            </a:r>
            <a:r>
              <a:rPr lang="en-US" b="0" dirty="0"/>
              <a:t>well-regularized approach</a:t>
            </a:r>
            <a:r>
              <a:rPr lang="en-US" dirty="0"/>
              <a:t>, but it still doesn’t match the stability provided by </a:t>
            </a:r>
            <a:r>
              <a:rPr lang="en-US" dirty="0" err="1"/>
              <a:t>BatchNorm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 err="1"/>
              <a:t>BatchNorm</a:t>
            </a:r>
            <a:r>
              <a:rPr lang="en-US" dirty="0"/>
              <a:t> continues to show superior performance in terms of stability, so future models will focus on incorporating it for more reliable training.</a:t>
            </a:r>
          </a:p>
          <a:p>
            <a:r>
              <a:rPr lang="en-US" dirty="0"/>
              <a:t>This experiment reinforces that while </a:t>
            </a:r>
            <a:r>
              <a:rPr lang="en-US" b="0" dirty="0"/>
              <a:t>Dropout and L2 regularization </a:t>
            </a:r>
            <a:r>
              <a:rPr lang="en-US" dirty="0"/>
              <a:t>help reduce overfitting, </a:t>
            </a:r>
            <a:r>
              <a:rPr lang="en-US" b="0" dirty="0" err="1"/>
              <a:t>BatchNorm</a:t>
            </a:r>
            <a:r>
              <a:rPr lang="en-US" b="0" dirty="0"/>
              <a:t> </a:t>
            </a:r>
            <a:r>
              <a:rPr lang="en-US" dirty="0"/>
              <a:t>may offer a better balance between generalization and training stability.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9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2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00741"/>
            <a:ext cx="4802372" cy="27889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Apple Classification with PyTorch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A030577-42D1-D443-6EBF-916470783C49}"/>
              </a:ext>
            </a:extLst>
          </p:cNvPr>
          <p:cNvSpPr txBox="1">
            <a:spLocks/>
          </p:cNvSpPr>
          <p:nvPr/>
        </p:nvSpPr>
        <p:spPr>
          <a:xfrm>
            <a:off x="914400" y="3825239"/>
            <a:ext cx="4802735" cy="2072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/>
              <a:t>ISM6561 Deep Learning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/>
              <a:t>Kathryn Burkhart, Prince Praveen, Debjani Sarma</a:t>
            </a:r>
          </a:p>
        </p:txBody>
      </p:sp>
      <p:pic>
        <p:nvPicPr>
          <p:cNvPr id="10" name="Picture Placeholder 9" descr="Close-up of red-green apples in a wooden bowl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r="24454" b="1"/>
          <a:stretch/>
        </p:blipFill>
        <p:spPr>
          <a:xfrm>
            <a:off x="6478587" y="921230"/>
            <a:ext cx="5713413" cy="5029200"/>
          </a:xfrm>
          <a:noFill/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671BE07-6191-596E-C1E4-6F8B0F01B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A45B-01D5-4282-BC3C-8966B262D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331450" cy="1531525"/>
          </a:xfrm>
        </p:spPr>
        <p:txBody>
          <a:bodyPr anchor="ctr">
            <a:normAutofit/>
          </a:bodyPr>
          <a:lstStyle/>
          <a:p>
            <a:pPr marR="0" rtl="0"/>
            <a:r>
              <a:rPr lang="en-US" b="0" i="0" u="none" strike="noStrike" kern="100" baseline="0"/>
              <a:t>Experiment 3: Refining Model3_BatchNorm with Focused Grid Search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F59F08D-650B-3FC7-FDE9-D1C1C971E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D6462664-F222-EA34-DD13-425EA383A9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9871248"/>
              </p:ext>
            </p:extLst>
          </p:nvPr>
        </p:nvGraphicFramePr>
        <p:xfrm>
          <a:off x="930275" y="2168526"/>
          <a:ext cx="10331450" cy="393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0688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ACD5-44AA-4AC8-6CB7-217D8305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pPr marR="0" rtl="0"/>
            <a:r>
              <a:rPr lang="en-US" b="0" i="0" u="none" strike="noStrike" kern="100" baseline="0"/>
              <a:t>Experiment 3 Key Findings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54494E-5AF1-1469-33A5-FBA2EC1A43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15315" y="1616846"/>
            <a:ext cx="3260725" cy="2377486"/>
          </a:xfr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62186AC1-EDE6-20D4-3A08-AB9028E50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7EBEE6E-D60C-6138-E860-90E38AD384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8537435"/>
              </p:ext>
            </p:extLst>
          </p:nvPr>
        </p:nvGraphicFramePr>
        <p:xfrm>
          <a:off x="4480560" y="2153285"/>
          <a:ext cx="6964680" cy="3500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118A8E-DE05-1CE9-7741-74525D0A0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233" y="3945242"/>
            <a:ext cx="3307807" cy="23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2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3CD8-81B1-B48C-46BB-9D1DB6A4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 anchor="ctr">
            <a:normAutofit/>
          </a:bodyPr>
          <a:lstStyle/>
          <a:p>
            <a:pPr marR="0" rtl="0"/>
            <a:r>
              <a:rPr lang="en-US" b="0" i="0" u="none" strike="noStrike" kern="100" baseline="0"/>
              <a:t>Key Learnings and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56266-31D7-0D14-8973-E689E9ECD7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/>
          <a:p>
            <a:pPr marR="0" lvl="0" rtl="0"/>
            <a:r>
              <a:rPr lang="en-US" sz="1700" b="1" i="0" u="none" strike="noStrike" kern="100" baseline="0"/>
              <a:t>Batch Normalization</a:t>
            </a:r>
            <a:r>
              <a:rPr lang="en-US" sz="1700" b="0" i="0" u="none" strike="noStrike" kern="100" baseline="0"/>
              <a:t> significantly improved performance.</a:t>
            </a:r>
          </a:p>
          <a:p>
            <a:pPr marR="0" lvl="0" rtl="0"/>
            <a:r>
              <a:rPr lang="en-US" sz="1700" b="1" i="0" u="none" strike="noStrike" kern="100" baseline="0"/>
              <a:t>Dropout alone was not enough</a:t>
            </a:r>
            <a:r>
              <a:rPr lang="en-US" sz="1700" b="0" i="0" u="none" strike="noStrike" kern="100" baseline="0"/>
              <a:t> to prevent overfitting.</a:t>
            </a:r>
          </a:p>
          <a:p>
            <a:pPr marR="0" lvl="0" rtl="0"/>
            <a:r>
              <a:rPr lang="en-US" sz="1700" b="1" i="0" u="none" strike="noStrike" kern="100" baseline="0"/>
              <a:t>Label Smoothing helped reduce overconfidence</a:t>
            </a:r>
            <a:r>
              <a:rPr lang="en-US" sz="1700" b="0" i="0" u="none" strike="noStrike" kern="100" baseline="0"/>
              <a:t>, leading to better generalization.</a:t>
            </a:r>
          </a:p>
          <a:p>
            <a:pPr marR="0" lvl="0" rtl="0"/>
            <a:r>
              <a:rPr lang="en-US" sz="1700" b="1" i="0" u="none" strike="noStrike" kern="100" baseline="0"/>
              <a:t>Weight Initialization mattered</a:t>
            </a:r>
            <a:r>
              <a:rPr lang="en-US" sz="1700" b="0" i="0" u="none" strike="noStrike" kern="100" baseline="0"/>
              <a:t> (He Initialization worked well with ReLU).</a:t>
            </a:r>
          </a:p>
          <a:p>
            <a:pPr marR="0" lvl="0" rtl="0"/>
            <a:r>
              <a:rPr lang="en-US" sz="1700" b="1" i="0" u="none" strike="noStrike" kern="100" baseline="0"/>
              <a:t>More layers didn’t always mean better performance</a:t>
            </a:r>
            <a:r>
              <a:rPr lang="en-US" sz="1700" b="0" i="0" u="none" strike="noStrike" kern="100" baseline="0"/>
              <a:t>, as some deeper models overfitted.</a:t>
            </a:r>
          </a:p>
        </p:txBody>
      </p:sp>
    </p:spTree>
    <p:extLst>
      <p:ext uri="{BB962C8B-B14F-4D97-AF65-F5344CB8AC3E}">
        <p14:creationId xmlns:p14="http://schemas.microsoft.com/office/powerpoint/2010/main" val="312722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42" y="914399"/>
            <a:ext cx="4798858" cy="5029199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Placeholder 6" descr="Apples in a basket">
            <a:extLst>
              <a:ext uri="{FF2B5EF4-FFF2-40B4-BE49-F238E27FC236}">
                <a16:creationId xmlns:a16="http://schemas.microsoft.com/office/drawing/2014/main" id="{5F2ED18C-D899-3DC8-1315-C961143F45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084" r="12084"/>
          <a:stretch/>
        </p:blipFill>
        <p:spPr>
          <a:xfrm>
            <a:off x="0" y="914426"/>
            <a:ext cx="5713413" cy="5029148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8DC6F20-68F8-E548-9089-44DDE0863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4E057-C7C0-FA0E-DE41-D83F94A6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331450" cy="1531525"/>
          </a:xfrm>
        </p:spPr>
        <p:txBody>
          <a:bodyPr anchor="ctr">
            <a:normAutofit/>
          </a:bodyPr>
          <a:lstStyle/>
          <a:p>
            <a:pPr marR="0" rtl="0"/>
            <a:r>
              <a:rPr lang="en-US" b="0" i="0" u="none" strike="noStrike" kern="100" baseline="0"/>
              <a:t>Preliminary Steps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7918056-A912-44D9-632C-95CA74E78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D95A7885-A312-D8F4-1CFB-DE1F723D18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914869"/>
              </p:ext>
            </p:extLst>
          </p:nvPr>
        </p:nvGraphicFramePr>
        <p:xfrm>
          <a:off x="930275" y="2168526"/>
          <a:ext cx="10331450" cy="393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3919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233-1AF0-F5D3-43C2-DFD32C81B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598947"/>
            <a:ext cx="10515600" cy="1325563"/>
          </a:xfrm>
        </p:spPr>
        <p:txBody>
          <a:bodyPr anchor="ctr">
            <a:normAutofit/>
          </a:bodyPr>
          <a:lstStyle/>
          <a:p>
            <a:pPr marR="0" rtl="0"/>
            <a:r>
              <a:rPr lang="en-US" b="0" i="0" u="none" strike="noStrike" kern="100" baseline="0"/>
              <a:t>Computed Dataset Metrics: Size, Normalization, and Class Balance</a:t>
            </a:r>
          </a:p>
        </p:txBody>
      </p:sp>
      <p:pic>
        <p:nvPicPr>
          <p:cNvPr id="8" name="Content Placeholder 7" descr="Apples on yellow flat surface">
            <a:extLst>
              <a:ext uri="{FF2B5EF4-FFF2-40B4-BE49-F238E27FC236}">
                <a16:creationId xmlns:a16="http://schemas.microsoft.com/office/drawing/2014/main" id="{06C1FF93-233A-7431-14BF-BD28CFFB3CC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182827" y="2152649"/>
            <a:ext cx="2617013" cy="39259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41C2A5F6-AFD0-3965-B402-0F8E13B7B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315FA17-624E-9BFF-5C1A-68CFE537B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220042"/>
              </p:ext>
            </p:extLst>
          </p:nvPr>
        </p:nvGraphicFramePr>
        <p:xfrm>
          <a:off x="4724400" y="2170621"/>
          <a:ext cx="6553200" cy="3772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0312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7A343-62B7-A808-FD73-ECA33414F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 anchor="ctr">
            <a:normAutofit/>
          </a:bodyPr>
          <a:lstStyle/>
          <a:p>
            <a:pPr marR="0" rtl="0"/>
            <a:r>
              <a:rPr lang="en-US" b="0" i="0" u="none" strike="noStrike" kern="100" baseline="0" dirty="0"/>
              <a:t>Experiment 1: Baseline Model for Future Comparisons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4540C-1729-84CD-8BC6-FF0F01E985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773680"/>
            <a:ext cx="4572000" cy="3368040"/>
          </a:xfrm>
        </p:spPr>
        <p:txBody>
          <a:bodyPr>
            <a:normAutofit fontScale="92500" lnSpcReduction="20000"/>
          </a:bodyPr>
          <a:lstStyle/>
          <a:p>
            <a:pPr marR="0" lvl="0" rtl="0"/>
            <a:r>
              <a:rPr lang="en-US" sz="1600" b="1" i="0" u="none" strike="noStrike" kern="100" baseline="0" dirty="0"/>
              <a:t>Model Architecture</a:t>
            </a:r>
            <a:r>
              <a:rPr lang="en-US" sz="1600" b="0" i="0" u="none" strike="noStrike" kern="100" baseline="0" dirty="0"/>
              <a:t>: A feedforward neural network with two hidden layers (512 and 256 neurons, </a:t>
            </a:r>
            <a:r>
              <a:rPr lang="en-US" sz="1600" b="0" i="0" u="none" strike="noStrike" kern="100" baseline="0" dirty="0" err="1"/>
              <a:t>ReLU</a:t>
            </a:r>
            <a:r>
              <a:rPr lang="en-US" sz="1600" b="0" i="0" u="none" strike="noStrike" kern="100" baseline="0" dirty="0"/>
              <a:t> activation) and a 10-neuron </a:t>
            </a:r>
            <a:r>
              <a:rPr lang="en-US" sz="1600" b="0" i="0" u="none" strike="noStrike" kern="100" baseline="0" dirty="0" err="1"/>
              <a:t>softmax</a:t>
            </a:r>
            <a:r>
              <a:rPr lang="en-US" sz="1600" b="0" i="0" u="none" strike="noStrike" kern="100" baseline="0" dirty="0"/>
              <a:t> output layer for classification.</a:t>
            </a:r>
          </a:p>
          <a:p>
            <a:pPr marR="0" lvl="0" rtl="0"/>
            <a:r>
              <a:rPr lang="en-US" sz="1600" b="1" i="0" u="none" strike="noStrike" kern="100" baseline="0" dirty="0"/>
              <a:t>Input Processing</a:t>
            </a:r>
            <a:r>
              <a:rPr lang="en-US" sz="1600" b="0" i="0" u="none" strike="noStrike" kern="100" baseline="0" dirty="0"/>
              <a:t>: Flattened 128×128 RGB images (49,152 features).</a:t>
            </a:r>
          </a:p>
          <a:p>
            <a:pPr marR="0" lvl="0" rtl="0"/>
            <a:r>
              <a:rPr lang="en-US" sz="1600" b="1" i="0" u="none" strike="noStrike" kern="100" baseline="0" dirty="0"/>
              <a:t>Activation Functions</a:t>
            </a:r>
            <a:r>
              <a:rPr lang="en-US" sz="1600" b="0" i="0" u="none" strike="noStrike" kern="100" baseline="0" dirty="0"/>
              <a:t>: </a:t>
            </a:r>
            <a:r>
              <a:rPr lang="en-US" sz="1600" b="0" i="0" u="none" strike="noStrike" kern="100" baseline="0" dirty="0" err="1"/>
              <a:t>ReLU</a:t>
            </a:r>
            <a:r>
              <a:rPr lang="en-US" sz="1600" b="0" i="0" u="none" strike="noStrike" kern="100" baseline="0" dirty="0"/>
              <a:t> for hidden layers (prevents vanishing gradients, speeds up training), </a:t>
            </a:r>
            <a:r>
              <a:rPr lang="en-US" sz="1600" b="0" i="0" u="none" strike="noStrike" kern="100" baseline="0" dirty="0" err="1"/>
              <a:t>Softmax</a:t>
            </a:r>
            <a:r>
              <a:rPr lang="en-US" sz="1600" b="0" i="0" u="none" strike="noStrike" kern="100" baseline="0" dirty="0"/>
              <a:t> for output (converts logits to probabilities).</a:t>
            </a:r>
          </a:p>
          <a:p>
            <a:pPr marR="0" lvl="0" rtl="0"/>
            <a:r>
              <a:rPr lang="en-US" sz="1600" b="1" i="0" u="none" strike="noStrike" kern="100" baseline="0" dirty="0"/>
              <a:t>Optimizer &amp; Loss Function</a:t>
            </a:r>
            <a:r>
              <a:rPr lang="en-US" sz="1600" b="0" i="0" u="none" strike="noStrike" kern="100" baseline="0" dirty="0"/>
              <a:t>: Adam optimizer (adaptive learning rate, momentum benefits) and Cross-Entropy Loss (suited for multi-class classification).</a:t>
            </a:r>
          </a:p>
          <a:p>
            <a:pPr marR="0" lvl="0" rtl="0"/>
            <a:r>
              <a:rPr lang="en-US" sz="1600" b="1" i="0" u="none" strike="noStrike" kern="100" baseline="0" dirty="0"/>
              <a:t>Evaluation Metrics</a:t>
            </a:r>
            <a:r>
              <a:rPr lang="en-US" sz="1600" b="0" i="0" u="none" strike="noStrike" kern="100" baseline="0" dirty="0"/>
              <a:t>: Accuracy, Precision, Recall, and F1-score for performance assessment.</a:t>
            </a:r>
          </a:p>
          <a:p>
            <a:pPr marR="0" lvl="0" rtl="0"/>
            <a:r>
              <a:rPr lang="en-US" sz="1600" b="1" i="0" u="none" strike="noStrike" kern="100" baseline="0" dirty="0"/>
              <a:t>Training Monitoring</a:t>
            </a:r>
            <a:r>
              <a:rPr lang="en-US" sz="1600" b="0" i="0" u="none" strike="noStrike" kern="100" baseline="0" dirty="0"/>
              <a:t>: Loss curve analysis (Training vs. Validation) over 10 epochs.</a:t>
            </a:r>
          </a:p>
        </p:txBody>
      </p:sp>
    </p:spTree>
    <p:extLst>
      <p:ext uri="{BB962C8B-B14F-4D97-AF65-F5344CB8AC3E}">
        <p14:creationId xmlns:p14="http://schemas.microsoft.com/office/powerpoint/2010/main" val="596869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026C-9B17-B029-E654-232288C5B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pPr marR="0" rtl="0"/>
            <a:r>
              <a:rPr lang="en-US" b="0" i="0" u="none" strike="noStrike" kern="100" baseline="0"/>
              <a:t>Experiment 1: Baseline Model Results and Findings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29AC0-0F88-F607-C1C9-A8BE9B90A97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238686" y="2153285"/>
            <a:ext cx="4334908" cy="3500438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6B7D6-1725-D251-5E40-A569ADB990C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09360" y="2153285"/>
            <a:ext cx="5135880" cy="3500438"/>
          </a:xfrm>
        </p:spPr>
        <p:txBody>
          <a:bodyPr>
            <a:normAutofit/>
          </a:bodyPr>
          <a:lstStyle/>
          <a:p>
            <a:pPr marR="0" lvl="0" rtl="0"/>
            <a:r>
              <a:rPr lang="en-US" sz="1500" b="1" i="0" u="none" strike="noStrike" kern="100" baseline="0"/>
              <a:t>Rapid Convergence &amp; Early Stopping</a:t>
            </a:r>
            <a:r>
              <a:rPr lang="en-US" sz="1500" b="0" i="0" u="none" strike="noStrike" kern="100" baseline="0"/>
              <a:t>: Training loss dropped sharply to near zero by epoch 9, triggering early stopping. Validation loss stabilized around 0.0028 - 0.0031.</a:t>
            </a:r>
          </a:p>
          <a:p>
            <a:pPr marR="0" lvl="0" rtl="0"/>
            <a:r>
              <a:rPr lang="en-US" sz="1500" b="1" i="0" u="none" strike="noStrike" kern="100" baseline="0"/>
              <a:t>Potential Overfitting</a:t>
            </a:r>
            <a:r>
              <a:rPr lang="en-US" sz="1500" b="0" i="0" u="none" strike="noStrike" kern="100" baseline="0"/>
              <a:t>: Extremely low training loss (0.0001) suggests the model may have memorized the training data rather than generalizing.</a:t>
            </a:r>
          </a:p>
          <a:p>
            <a:pPr marR="0" lvl="0" rtl="0"/>
            <a:r>
              <a:rPr lang="en-US" sz="1500" b="1" i="0" u="none" strike="noStrike" kern="100" baseline="0"/>
              <a:t>High Performance Metrics</a:t>
            </a:r>
            <a:r>
              <a:rPr lang="en-US" sz="1500" b="0" i="0" u="none" strike="noStrike" kern="100" baseline="0"/>
              <a:t>: Accuracy, Precision, Recall, and F1 Score all reached 99.90%, indicating near-perfect classification.</a:t>
            </a:r>
          </a:p>
          <a:p>
            <a:pPr marR="0" lvl="0" rtl="0"/>
            <a:r>
              <a:rPr lang="en-US" sz="1500" b="1" i="0" u="none" strike="noStrike" kern="100" baseline="0"/>
              <a:t>Overfitting Risk</a:t>
            </a:r>
            <a:r>
              <a:rPr lang="en-US" sz="1500" b="0" i="0" u="none" strike="noStrike" kern="100" baseline="0"/>
              <a:t>: Despite strong performance, the minimal training-validation loss gap and extremely low training loss indicate a risk of overfitting.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DE2FA6D2-0A6F-B763-86DA-DFB9E0C4B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5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785D-0284-0DA7-A36D-97838A60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598947"/>
            <a:ext cx="10515600" cy="1325563"/>
          </a:xfrm>
        </p:spPr>
        <p:txBody>
          <a:bodyPr anchor="ctr">
            <a:normAutofit/>
          </a:bodyPr>
          <a:lstStyle/>
          <a:p>
            <a:pPr marR="0" rtl="0"/>
            <a:r>
              <a:rPr lang="en-US" sz="3300" b="0" i="0" u="none" strike="noStrike" kern="100" baseline="0"/>
              <a:t>Experiment 2: Exploring Different Model Configurations – Model1_Dropout (ReLU + DropOut)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09804D-2F1D-F453-F7E3-5BA62F340E1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503555" y="2452740"/>
            <a:ext cx="3794125" cy="2670453"/>
          </a:xfr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84912B1A-EC48-AD41-590E-C1BCE8576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3994074-6E2D-EDA8-57BF-262C9CB0E8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026095"/>
              </p:ext>
            </p:extLst>
          </p:nvPr>
        </p:nvGraphicFramePr>
        <p:xfrm>
          <a:off x="4724400" y="2170621"/>
          <a:ext cx="6553200" cy="3772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4563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2943A-8BAA-7A51-E684-7F7C8B589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pPr marR="0" rtl="0"/>
            <a:r>
              <a:rPr lang="en-US" sz="3300" b="0" i="0" u="none" strike="noStrike" kern="100" baseline="0"/>
              <a:t>Experiment 2: Exploring Different Model Configurations – Model2_L2 (Tanh + L2 Regularization)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CF94A-0B87-DF44-C9B3-419AE65505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>
            <a:normAutofit/>
          </a:bodyPr>
          <a:lstStyle/>
          <a:p>
            <a:pPr marR="0" lvl="0" rtl="0"/>
            <a:r>
              <a:rPr lang="en-US" b="0" i="0" u="none" strike="noStrike" kern="100" baseline="0"/>
              <a:t>Accuracy: 39.11% → Very poor performance, suggesting L2 was too aggressive.</a:t>
            </a:r>
          </a:p>
          <a:p>
            <a:pPr marR="0" lvl="0" rtl="0"/>
            <a:r>
              <a:rPr lang="en-US" b="0" i="0" u="none" strike="noStrike" kern="100" baseline="0"/>
              <a:t>Loss Curve: Highly unstable validation loss, indicating learning issues.</a:t>
            </a:r>
          </a:p>
          <a:p>
            <a:pPr marR="0" lvl="0" rtl="0"/>
            <a:r>
              <a:rPr lang="en-US" b="0" i="0" u="none" strike="noStrike" kern="100" baseline="0"/>
              <a:t>Issue: Tanh activation + strong L2 penalty likely led to vanishing gradients.</a:t>
            </a:r>
          </a:p>
          <a:p>
            <a:pPr marR="0" lvl="0" rtl="0"/>
            <a:r>
              <a:rPr lang="en-US" b="0" i="0" u="none" strike="noStrike" kern="100" baseline="0"/>
              <a:t>Conclusion: L2 weight decay restricted learning too much, and Tanh may have caused gradient instability.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E730E-848B-27FF-C772-109384C6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92" y="2153285"/>
            <a:ext cx="4947615" cy="3500438"/>
          </a:xfrm>
          <a:prstGeom prst="rect">
            <a:avLst/>
          </a:prstGeom>
          <a:noFill/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66DF6A53-C61C-692D-D946-49D8EB6E3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41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75AF-85AC-EBCA-DDD4-6A0825F93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pPr marR="0" rtl="0"/>
            <a:r>
              <a:rPr lang="en-US" sz="3300" b="0" i="0" u="none" strike="noStrike" kern="100" baseline="0"/>
              <a:t>Experiment 2: Exploring Different Model Configurations – Model3_BatchNorm (Sigmoid + Batch Normalization)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750FC-E2F0-A0CC-00A4-A36B43F74A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0" y="2153285"/>
            <a:ext cx="4953001" cy="3500438"/>
          </a:xfrm>
        </p:spPr>
        <p:txBody>
          <a:bodyPr>
            <a:normAutofit/>
          </a:bodyPr>
          <a:lstStyle/>
          <a:p>
            <a:pPr marR="0" lvl="0" rtl="0"/>
            <a:r>
              <a:rPr lang="en-US" b="0" i="0" u="none" strike="noStrike" kern="100" baseline="0"/>
              <a:t>Accuracy: 85.66% → Strong generalization, better than previous models.</a:t>
            </a:r>
          </a:p>
          <a:p>
            <a:pPr marR="0" lvl="0" rtl="0"/>
            <a:r>
              <a:rPr lang="en-US" b="0" i="0" u="none" strike="noStrike" kern="100" baseline="0"/>
              <a:t>Loss Curve: Smooth convergence, showing BatchNorm stabilized training.</a:t>
            </a:r>
          </a:p>
          <a:p>
            <a:pPr marR="0" lvl="0" rtl="0"/>
            <a:r>
              <a:rPr lang="en-US" b="0" i="0" u="none" strike="noStrike" kern="100" baseline="0"/>
              <a:t>Issue: Sigmoid activation may have limited learning due to vanishing gradients.</a:t>
            </a:r>
          </a:p>
          <a:p>
            <a:pPr marR="0" lvl="0" rtl="0"/>
            <a:r>
              <a:rPr lang="en-US" b="0" i="0" u="none" strike="noStrike" kern="100" baseline="0"/>
              <a:t>Conclusion: Good balance between learning and generalization, but might perform even better with ReLU activation.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1250C-C151-F7CC-A2AC-BB3648580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852" y="2153285"/>
            <a:ext cx="4912895" cy="3500438"/>
          </a:xfrm>
          <a:prstGeom prst="rect">
            <a:avLst/>
          </a:prstGeom>
          <a:noFill/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C09EF3DC-47E0-20B8-F648-6E8045CBE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63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7AE6-4ED1-01C9-FAC1-95994307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485113"/>
            <a:ext cx="10515600" cy="1531525"/>
          </a:xfrm>
        </p:spPr>
        <p:txBody>
          <a:bodyPr anchor="ctr">
            <a:normAutofit/>
          </a:bodyPr>
          <a:lstStyle/>
          <a:p>
            <a:pPr marR="0" rtl="0"/>
            <a:r>
              <a:rPr lang="en-US" sz="3300" b="0" i="0" u="none" strike="noStrike" kern="100" baseline="0"/>
              <a:t>Experiment 2: Exploring Different Model Configurations – Model4_Dropout_L2 (ReLU + Dropout + L2 Regularization)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CE536-89B5-826C-9608-42F65D4F8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41" y="2153285"/>
            <a:ext cx="4811598" cy="3500438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4C812-DCA8-0178-4776-352DF310CA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09360" y="2153285"/>
            <a:ext cx="5135880" cy="3500438"/>
          </a:xfrm>
        </p:spPr>
        <p:txBody>
          <a:bodyPr>
            <a:normAutofit/>
          </a:bodyPr>
          <a:lstStyle/>
          <a:p>
            <a:pPr marR="0" lvl="0" rtl="0"/>
            <a:r>
              <a:rPr lang="en-US" b="0" i="0" u="none" strike="noStrike" kern="100" baseline="0"/>
              <a:t>Accuracy: 85.35% → Similar to Model3, but slightly less stable.</a:t>
            </a:r>
          </a:p>
          <a:p>
            <a:pPr marR="0" lvl="0" rtl="0"/>
            <a:r>
              <a:rPr lang="en-US" b="0" i="0" u="none" strike="noStrike" kern="100" baseline="0"/>
              <a:t>Loss Curve: Some fluctuation in training loss, showing L2’s effect on weight decay.</a:t>
            </a:r>
          </a:p>
          <a:p>
            <a:pPr marR="0" lvl="0" rtl="0"/>
            <a:r>
              <a:rPr lang="en-US" b="0" i="0" u="none" strike="noStrike" kern="100" baseline="0"/>
              <a:t>Issue: The combination of Dropout + L2 worked well, but not as stable as BatchNorm.</a:t>
            </a:r>
          </a:p>
          <a:p>
            <a:pPr marR="0" lvl="0" rtl="0"/>
            <a:r>
              <a:rPr lang="en-US" b="0" i="0" u="none" strike="noStrike" kern="100" baseline="0"/>
              <a:t>Conclusion: A well-regularized model, but BatchNorm still appears slightly superior.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11C6A8A4-13CF-1E55-C282-A2062E7D2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572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{F14AF984-C2BE-40AC-9530-E79FA950C333}tf66722518_win32</Template>
  <TotalTime>93</TotalTime>
  <Words>3625</Words>
  <Application>Microsoft Office PowerPoint</Application>
  <PresentationFormat>Widescreen</PresentationFormat>
  <Paragraphs>293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Bodoni MT</vt:lpstr>
      <vt:lpstr>Calibri</vt:lpstr>
      <vt:lpstr>Source Sans Pro Light</vt:lpstr>
      <vt:lpstr>Wingdings</vt:lpstr>
      <vt:lpstr>Custom</vt:lpstr>
      <vt:lpstr>Apple Classification with PyTorch</vt:lpstr>
      <vt:lpstr>Preliminary Steps</vt:lpstr>
      <vt:lpstr>Computed Dataset Metrics: Size, Normalization, and Class Balance</vt:lpstr>
      <vt:lpstr>Experiment 1: Baseline Model for Future Comparisons</vt:lpstr>
      <vt:lpstr>Experiment 1: Baseline Model Results and Findings</vt:lpstr>
      <vt:lpstr>Experiment 2: Exploring Different Model Configurations – Model1_Dropout (ReLU + DropOut)</vt:lpstr>
      <vt:lpstr>Experiment 2: Exploring Different Model Configurations – Model2_L2 (Tanh + L2 Regularization)</vt:lpstr>
      <vt:lpstr>Experiment 2: Exploring Different Model Configurations – Model3_BatchNorm (Sigmoid + Batch Normalization)</vt:lpstr>
      <vt:lpstr>Experiment 2: Exploring Different Model Configurations – Model4_Dropout_L2 (ReLU + Dropout + L2 Regularization)</vt:lpstr>
      <vt:lpstr>Experiment 3: Refining Model3_BatchNorm with Focused Grid Search</vt:lpstr>
      <vt:lpstr>Experiment 3 Key Findings</vt:lpstr>
      <vt:lpstr>Key Learnings and Findings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Kathryn Burkhart</dc:creator>
  <cp:lastModifiedBy>Kathryn Burkhart</cp:lastModifiedBy>
  <cp:revision>1</cp:revision>
  <dcterms:created xsi:type="dcterms:W3CDTF">2025-03-01T22:12:32Z</dcterms:created>
  <dcterms:modified xsi:type="dcterms:W3CDTF">2025-03-03T21:05:49Z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